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1"/>
    <p:sldMasterId id="2147483676" r:id="rId2"/>
    <p:sldMasterId id="2147483689" r:id="rId3"/>
  </p:sldMasterIdLst>
  <p:notesMasterIdLst>
    <p:notesMasterId r:id="rId26"/>
  </p:notesMasterIdLst>
  <p:sldIdLst>
    <p:sldId id="296" r:id="rId4"/>
    <p:sldId id="472" r:id="rId5"/>
    <p:sldId id="485" r:id="rId6"/>
    <p:sldId id="487" r:id="rId7"/>
    <p:sldId id="469" r:id="rId8"/>
    <p:sldId id="488" r:id="rId9"/>
    <p:sldId id="471" r:id="rId10"/>
    <p:sldId id="470" r:id="rId11"/>
    <p:sldId id="473" r:id="rId12"/>
    <p:sldId id="484" r:id="rId13"/>
    <p:sldId id="474" r:id="rId14"/>
    <p:sldId id="475" r:id="rId15"/>
    <p:sldId id="476" r:id="rId16"/>
    <p:sldId id="489" r:id="rId17"/>
    <p:sldId id="490" r:id="rId18"/>
    <p:sldId id="492" r:id="rId19"/>
    <p:sldId id="479" r:id="rId20"/>
    <p:sldId id="481" r:id="rId21"/>
    <p:sldId id="477" r:id="rId22"/>
    <p:sldId id="478" r:id="rId23"/>
    <p:sldId id="491" r:id="rId24"/>
    <p:sldId id="482" r:id="rId25"/>
  </p:sldIdLst>
  <p:sldSz cx="14630400" cy="702945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ＭＳ Ｐゴシック" panose="020B0600070205080204" pitchFamily="34" charset="-128"/>
      <p:regular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Montserrat SemiBold" panose="020B0604020202020204" charset="-18"/>
      <p:bold r:id="rId38"/>
      <p:boldItalic r:id="rId39"/>
    </p:embeddedFont>
    <p:embeddedFont>
      <p:font typeface="Montserrat" panose="020B0604020202020204" charset="-18"/>
      <p:regular r:id="rId40"/>
      <p:bold r:id="rId41"/>
      <p:italic r:id="rId42"/>
      <p:boldItalic r:id="rId43"/>
    </p:embeddedFont>
    <p:embeddedFont>
      <p:font typeface="Calibri bold" panose="020F0702030404030204" pitchFamily="34" charset="0"/>
      <p:bold r:id="rId44"/>
    </p:embeddedFont>
  </p:embeddedFontLst>
  <p:defaultTextStyle>
    <a:defPPr>
      <a:defRPr lang="pl-PL"/>
    </a:defPPr>
    <a:lvl1pPr marL="0" algn="l" defTabSz="1039607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1pPr>
    <a:lvl2pPr marL="519802" algn="l" defTabSz="1039607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2pPr>
    <a:lvl3pPr marL="1039607" algn="l" defTabSz="1039607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3pPr>
    <a:lvl4pPr marL="1559409" algn="l" defTabSz="1039607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4pPr>
    <a:lvl5pPr marL="2079213" algn="l" defTabSz="1039607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5pPr>
    <a:lvl6pPr marL="2599016" algn="l" defTabSz="1039607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6pPr>
    <a:lvl7pPr marL="3118818" algn="l" defTabSz="1039607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7pPr>
    <a:lvl8pPr marL="3638622" algn="l" defTabSz="1039607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8pPr>
    <a:lvl9pPr marL="4158425" algn="l" defTabSz="1039607" rtl="0" eaLnBrk="1" latinLnBrk="0" hangingPunct="1">
      <a:defRPr sz="20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0" userDrawn="1">
          <p15:clr>
            <a:srgbClr val="A4A3A4"/>
          </p15:clr>
        </p15:guide>
        <p15:guide id="2" pos="362" userDrawn="1">
          <p15:clr>
            <a:srgbClr val="A4A3A4"/>
          </p15:clr>
        </p15:guide>
        <p15:guide id="3" pos="8767" userDrawn="1">
          <p15:clr>
            <a:srgbClr val="A4A3A4"/>
          </p15:clr>
        </p15:guide>
        <p15:guide id="4" pos="718" userDrawn="1">
          <p15:clr>
            <a:srgbClr val="A4A3A4"/>
          </p15:clr>
        </p15:guide>
        <p15:guide id="5" orient="horz" pos="1237" userDrawn="1">
          <p15:clr>
            <a:srgbClr val="A4A3A4"/>
          </p15:clr>
        </p15:guide>
        <p15:guide id="6" orient="horz" pos="4098" userDrawn="1">
          <p15:clr>
            <a:srgbClr val="A4A3A4"/>
          </p15:clr>
        </p15:guide>
        <p15:guide id="7" pos="4145" userDrawn="1">
          <p15:clr>
            <a:srgbClr val="A4A3A4"/>
          </p15:clr>
        </p15:guide>
        <p15:guide id="8" pos="4445" userDrawn="1">
          <p15:clr>
            <a:srgbClr val="A4A3A4"/>
          </p15:clr>
        </p15:guide>
        <p15:guide id="9" pos="7552" userDrawn="1">
          <p15:clr>
            <a:srgbClr val="A4A3A4"/>
          </p15:clr>
        </p15:guide>
        <p15:guide id="10" pos="10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nergia BTL S.C. D.Janik M.Kocon" initials="SBSDM" lastIdx="1" clrIdx="0">
    <p:extLst>
      <p:ext uri="{19B8F6BF-5375-455C-9EA6-DF929625EA0E}">
        <p15:presenceInfo xmlns:p15="http://schemas.microsoft.com/office/powerpoint/2012/main" userId="Synergia BTL S.C. D.Janik M.Kocon" providerId="None"/>
      </p:ext>
    </p:extLst>
  </p:cmAuthor>
  <p:cmAuthor id="2" name="Jakub Brączek" initials="JB" lastIdx="2" clrIdx="1">
    <p:extLst>
      <p:ext uri="{19B8F6BF-5375-455C-9EA6-DF929625EA0E}">
        <p15:presenceInfo xmlns:p15="http://schemas.microsoft.com/office/powerpoint/2012/main" userId="S-1-5-21-232082928-762849448-709122288-3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B8"/>
    <a:srgbClr val="194082"/>
    <a:srgbClr val="515151"/>
    <a:srgbClr val="FFFFFF"/>
    <a:srgbClr val="5395C7"/>
    <a:srgbClr val="352C73"/>
    <a:srgbClr val="D8D5E5"/>
    <a:srgbClr val="D0DAE7"/>
    <a:srgbClr val="A2D9F4"/>
    <a:srgbClr val="AB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707" autoAdjust="0"/>
  </p:normalViewPr>
  <p:slideViewPr>
    <p:cSldViewPr snapToGrid="0">
      <p:cViewPr varScale="1">
        <p:scale>
          <a:sx n="64" d="100"/>
          <a:sy n="64" d="100"/>
        </p:scale>
        <p:origin x="402" y="66"/>
      </p:cViewPr>
      <p:guideLst>
        <p:guide orient="horz" pos="1470"/>
        <p:guide pos="362"/>
        <p:guide pos="8767"/>
        <p:guide pos="718"/>
        <p:guide orient="horz" pos="1237"/>
        <p:guide orient="horz" pos="4098"/>
        <p:guide pos="4145"/>
        <p:guide pos="4445"/>
        <p:guide pos="7552"/>
        <p:guide pos="10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04473-2C59-4714-8C74-C0E735FDDEA6}" type="datetimeFigureOut">
              <a:rPr lang="pl-PL" smtClean="0"/>
              <a:t>03.11.2023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1143000"/>
            <a:ext cx="6423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CF6C0-02AA-4153-90C4-BA3D9BE4398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5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60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1pPr>
    <a:lvl2pPr marL="519802" algn="l" defTabSz="103960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2pPr>
    <a:lvl3pPr marL="1039607" algn="l" defTabSz="103960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3pPr>
    <a:lvl4pPr marL="1559409" algn="l" defTabSz="103960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4pPr>
    <a:lvl5pPr marL="2079213" algn="l" defTabSz="103960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5pPr>
    <a:lvl6pPr marL="2599016" algn="l" defTabSz="103960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6pPr>
    <a:lvl7pPr marL="3118818" algn="l" defTabSz="103960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7pPr>
    <a:lvl8pPr marL="3638622" algn="l" defTabSz="103960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8pPr>
    <a:lvl9pPr marL="4158425" algn="l" defTabSz="103960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1143000"/>
            <a:ext cx="6423025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Upbeat Corporate Uplifting Inspiration</a:t>
            </a:r>
          </a:p>
          <a:p>
            <a:r>
              <a:rPr lang="pl-PL" dirty="0"/>
              <a:t>https://audiojungle.net/item/upbeat-corporate-uplifting-motivational/13384923?s_rank=3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BCC78-3236-4D96-9650-6DC1234FC66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60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DFD9682B-5E03-3932-1B23-A967859642EA}"/>
              </a:ext>
            </a:extLst>
          </p:cNvPr>
          <p:cNvSpPr/>
          <p:nvPr userDrawn="1"/>
        </p:nvSpPr>
        <p:spPr>
          <a:xfrm>
            <a:off x="0" y="1214824"/>
            <a:ext cx="14630400" cy="5814625"/>
          </a:xfrm>
          <a:prstGeom prst="rect">
            <a:avLst/>
          </a:prstGeom>
          <a:gradFill>
            <a:gsLst>
              <a:gs pos="0">
                <a:srgbClr val="D0DAE7"/>
              </a:gs>
              <a:gs pos="100000">
                <a:srgbClr val="D8D5E5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126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2D26227-3EBD-087F-369C-8698250E7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2125552"/>
            <a:ext cx="10972800" cy="2447290"/>
          </a:xfrm>
        </p:spPr>
        <p:txBody>
          <a:bodyPr anchor="b"/>
          <a:lstStyle>
            <a:lvl1pPr algn="ctr">
              <a:defRPr sz="615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4C2ADBB8-DB2F-92A2-3E18-9A1A3F053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667219"/>
            <a:ext cx="10972800" cy="1697156"/>
          </a:xfrm>
        </p:spPr>
        <p:txBody>
          <a:bodyPr/>
          <a:lstStyle>
            <a:lvl1pPr marL="0" indent="0" algn="ctr">
              <a:buNone/>
              <a:defRPr sz="2460"/>
            </a:lvl1pPr>
            <a:lvl2pPr marL="468630" indent="0" algn="ctr">
              <a:buNone/>
              <a:defRPr sz="2050"/>
            </a:lvl2pPr>
            <a:lvl3pPr marL="937260" indent="0" algn="ctr">
              <a:buNone/>
              <a:defRPr sz="1845"/>
            </a:lvl3pPr>
            <a:lvl4pPr marL="1405890" indent="0" algn="ctr">
              <a:buNone/>
              <a:defRPr sz="1640"/>
            </a:lvl4pPr>
            <a:lvl5pPr marL="1874520" indent="0" algn="ctr">
              <a:buNone/>
              <a:defRPr sz="1640"/>
            </a:lvl5pPr>
            <a:lvl6pPr marL="2343150" indent="0" algn="ctr">
              <a:buNone/>
              <a:defRPr sz="1640"/>
            </a:lvl6pPr>
            <a:lvl7pPr marL="2811780" indent="0" algn="ctr">
              <a:buNone/>
              <a:defRPr sz="1640"/>
            </a:lvl7pPr>
            <a:lvl8pPr marL="3280410" indent="0" algn="ctr">
              <a:buNone/>
              <a:defRPr sz="1640"/>
            </a:lvl8pPr>
            <a:lvl9pPr marL="3749040" indent="0" algn="ctr">
              <a:buNone/>
              <a:defRPr sz="164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0347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871266"/>
            <a:ext cx="6217920" cy="44601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1871266"/>
            <a:ext cx="6217920" cy="44601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9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374254"/>
            <a:ext cx="12618720" cy="135870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1723192"/>
            <a:ext cx="6189344" cy="844510"/>
          </a:xfrm>
        </p:spPr>
        <p:txBody>
          <a:bodyPr anchor="b"/>
          <a:lstStyle>
            <a:lvl1pPr marL="0" indent="0">
              <a:buNone/>
              <a:defRPr sz="2460" b="1"/>
            </a:lvl1pPr>
            <a:lvl2pPr marL="468630" indent="0">
              <a:buNone/>
              <a:defRPr sz="2050" b="1"/>
            </a:lvl2pPr>
            <a:lvl3pPr marL="937260" indent="0">
              <a:buNone/>
              <a:defRPr sz="1845" b="1"/>
            </a:lvl3pPr>
            <a:lvl4pPr marL="1405890" indent="0">
              <a:buNone/>
              <a:defRPr sz="1640" b="1"/>
            </a:lvl4pPr>
            <a:lvl5pPr marL="1874520" indent="0">
              <a:buNone/>
              <a:defRPr sz="1640" b="1"/>
            </a:lvl5pPr>
            <a:lvl6pPr marL="2343150" indent="0">
              <a:buNone/>
              <a:defRPr sz="1640" b="1"/>
            </a:lvl6pPr>
            <a:lvl7pPr marL="2811780" indent="0">
              <a:buNone/>
              <a:defRPr sz="1640" b="1"/>
            </a:lvl7pPr>
            <a:lvl8pPr marL="3280410" indent="0">
              <a:buNone/>
              <a:defRPr sz="1640" b="1"/>
            </a:lvl8pPr>
            <a:lvl9pPr marL="3749040" indent="0">
              <a:buNone/>
              <a:defRPr sz="164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2567702"/>
            <a:ext cx="6189344" cy="37767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1723192"/>
            <a:ext cx="6219826" cy="844510"/>
          </a:xfrm>
        </p:spPr>
        <p:txBody>
          <a:bodyPr anchor="b"/>
          <a:lstStyle>
            <a:lvl1pPr marL="0" indent="0">
              <a:buNone/>
              <a:defRPr sz="2460" b="1"/>
            </a:lvl1pPr>
            <a:lvl2pPr marL="468630" indent="0">
              <a:buNone/>
              <a:defRPr sz="2050" b="1"/>
            </a:lvl2pPr>
            <a:lvl3pPr marL="937260" indent="0">
              <a:buNone/>
              <a:defRPr sz="1845" b="1"/>
            </a:lvl3pPr>
            <a:lvl4pPr marL="1405890" indent="0">
              <a:buNone/>
              <a:defRPr sz="1640" b="1"/>
            </a:lvl4pPr>
            <a:lvl5pPr marL="1874520" indent="0">
              <a:buNone/>
              <a:defRPr sz="1640" b="1"/>
            </a:lvl5pPr>
            <a:lvl6pPr marL="2343150" indent="0">
              <a:buNone/>
              <a:defRPr sz="1640" b="1"/>
            </a:lvl6pPr>
            <a:lvl7pPr marL="2811780" indent="0">
              <a:buNone/>
              <a:defRPr sz="1640" b="1"/>
            </a:lvl7pPr>
            <a:lvl8pPr marL="3280410" indent="0">
              <a:buNone/>
              <a:defRPr sz="1640" b="1"/>
            </a:lvl8pPr>
            <a:lvl9pPr marL="3749040" indent="0">
              <a:buNone/>
              <a:defRPr sz="164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2567702"/>
            <a:ext cx="6219826" cy="37767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45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19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93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68630"/>
            <a:ext cx="4718684" cy="1640205"/>
          </a:xfrm>
        </p:spPr>
        <p:txBody>
          <a:bodyPr anchor="b"/>
          <a:lstStyle>
            <a:lvl1pPr>
              <a:defRPr sz="328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012111"/>
            <a:ext cx="7406640" cy="4995466"/>
          </a:xfrm>
        </p:spPr>
        <p:txBody>
          <a:bodyPr/>
          <a:lstStyle>
            <a:lvl1pPr>
              <a:defRPr sz="3280"/>
            </a:lvl1pPr>
            <a:lvl2pPr>
              <a:defRPr sz="2870"/>
            </a:lvl2pPr>
            <a:lvl3pPr>
              <a:defRPr sz="2460"/>
            </a:lvl3pPr>
            <a:lvl4pPr>
              <a:defRPr sz="2050"/>
            </a:lvl4pPr>
            <a:lvl5pPr>
              <a:defRPr sz="2050"/>
            </a:lvl5pPr>
            <a:lvl6pPr>
              <a:defRPr sz="2050"/>
            </a:lvl6pPr>
            <a:lvl7pPr>
              <a:defRPr sz="2050"/>
            </a:lvl7pPr>
            <a:lvl8pPr>
              <a:defRPr sz="2050"/>
            </a:lvl8pPr>
            <a:lvl9pPr>
              <a:defRPr sz="205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108835"/>
            <a:ext cx="4718684" cy="3906878"/>
          </a:xfrm>
        </p:spPr>
        <p:txBody>
          <a:bodyPr/>
          <a:lstStyle>
            <a:lvl1pPr marL="0" indent="0">
              <a:buNone/>
              <a:defRPr sz="1640"/>
            </a:lvl1pPr>
            <a:lvl2pPr marL="468630" indent="0">
              <a:buNone/>
              <a:defRPr sz="1435"/>
            </a:lvl2pPr>
            <a:lvl3pPr marL="937260" indent="0">
              <a:buNone/>
              <a:defRPr sz="1230"/>
            </a:lvl3pPr>
            <a:lvl4pPr marL="1405890" indent="0">
              <a:buNone/>
              <a:defRPr sz="1025"/>
            </a:lvl4pPr>
            <a:lvl5pPr marL="1874520" indent="0">
              <a:buNone/>
              <a:defRPr sz="1025"/>
            </a:lvl5pPr>
            <a:lvl6pPr marL="2343150" indent="0">
              <a:buNone/>
              <a:defRPr sz="1025"/>
            </a:lvl6pPr>
            <a:lvl7pPr marL="2811780" indent="0">
              <a:buNone/>
              <a:defRPr sz="1025"/>
            </a:lvl7pPr>
            <a:lvl8pPr marL="3280410" indent="0">
              <a:buNone/>
              <a:defRPr sz="1025"/>
            </a:lvl8pPr>
            <a:lvl9pPr marL="3749040" indent="0">
              <a:buNone/>
              <a:defRPr sz="102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68630"/>
            <a:ext cx="4718684" cy="1640205"/>
          </a:xfrm>
        </p:spPr>
        <p:txBody>
          <a:bodyPr anchor="b"/>
          <a:lstStyle>
            <a:lvl1pPr>
              <a:defRPr sz="328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012111"/>
            <a:ext cx="7406640" cy="4995466"/>
          </a:xfrm>
        </p:spPr>
        <p:txBody>
          <a:bodyPr anchor="t"/>
          <a:lstStyle>
            <a:lvl1pPr marL="0" indent="0">
              <a:buNone/>
              <a:defRPr sz="3280"/>
            </a:lvl1pPr>
            <a:lvl2pPr marL="468630" indent="0">
              <a:buNone/>
              <a:defRPr sz="2870"/>
            </a:lvl2pPr>
            <a:lvl3pPr marL="937260" indent="0">
              <a:buNone/>
              <a:defRPr sz="2460"/>
            </a:lvl3pPr>
            <a:lvl4pPr marL="1405890" indent="0">
              <a:buNone/>
              <a:defRPr sz="2050"/>
            </a:lvl4pPr>
            <a:lvl5pPr marL="1874520" indent="0">
              <a:buNone/>
              <a:defRPr sz="2050"/>
            </a:lvl5pPr>
            <a:lvl6pPr marL="2343150" indent="0">
              <a:buNone/>
              <a:defRPr sz="2050"/>
            </a:lvl6pPr>
            <a:lvl7pPr marL="2811780" indent="0">
              <a:buNone/>
              <a:defRPr sz="2050"/>
            </a:lvl7pPr>
            <a:lvl8pPr marL="3280410" indent="0">
              <a:buNone/>
              <a:defRPr sz="2050"/>
            </a:lvl8pPr>
            <a:lvl9pPr marL="3749040" indent="0">
              <a:buNone/>
              <a:defRPr sz="205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108835"/>
            <a:ext cx="4718684" cy="3906878"/>
          </a:xfrm>
        </p:spPr>
        <p:txBody>
          <a:bodyPr/>
          <a:lstStyle>
            <a:lvl1pPr marL="0" indent="0">
              <a:buNone/>
              <a:defRPr sz="1640"/>
            </a:lvl1pPr>
            <a:lvl2pPr marL="468630" indent="0">
              <a:buNone/>
              <a:defRPr sz="1435"/>
            </a:lvl2pPr>
            <a:lvl3pPr marL="937260" indent="0">
              <a:buNone/>
              <a:defRPr sz="1230"/>
            </a:lvl3pPr>
            <a:lvl4pPr marL="1405890" indent="0">
              <a:buNone/>
              <a:defRPr sz="1025"/>
            </a:lvl4pPr>
            <a:lvl5pPr marL="1874520" indent="0">
              <a:buNone/>
              <a:defRPr sz="1025"/>
            </a:lvl5pPr>
            <a:lvl6pPr marL="2343150" indent="0">
              <a:buNone/>
              <a:defRPr sz="1025"/>
            </a:lvl6pPr>
            <a:lvl7pPr marL="2811780" indent="0">
              <a:buNone/>
              <a:defRPr sz="1025"/>
            </a:lvl7pPr>
            <a:lvl8pPr marL="3280410" indent="0">
              <a:buNone/>
              <a:defRPr sz="1025"/>
            </a:lvl8pPr>
            <a:lvl9pPr marL="3749040" indent="0">
              <a:buNone/>
              <a:defRPr sz="102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62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8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374253"/>
            <a:ext cx="3154680" cy="595713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374253"/>
            <a:ext cx="9281160" cy="595713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62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468DE8A0-EB12-D4C7-9883-7C4C76DE8172}"/>
              </a:ext>
            </a:extLst>
          </p:cNvPr>
          <p:cNvSpPr/>
          <p:nvPr userDrawn="1"/>
        </p:nvSpPr>
        <p:spPr>
          <a:xfrm>
            <a:off x="0" y="665950"/>
            <a:ext cx="14630400" cy="1159242"/>
          </a:xfrm>
          <a:prstGeom prst="rect">
            <a:avLst/>
          </a:prstGeom>
          <a:gradFill>
            <a:gsLst>
              <a:gs pos="0">
                <a:srgbClr val="D0DAE7"/>
              </a:gs>
              <a:gs pos="100000">
                <a:srgbClr val="D8D5E5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126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C1627A2B-C596-3343-7ED1-122A22872A38}"/>
              </a:ext>
            </a:extLst>
          </p:cNvPr>
          <p:cNvSpPr/>
          <p:nvPr userDrawn="1"/>
        </p:nvSpPr>
        <p:spPr>
          <a:xfrm>
            <a:off x="0" y="22636"/>
            <a:ext cx="14630400" cy="937260"/>
          </a:xfrm>
          <a:prstGeom prst="rect">
            <a:avLst/>
          </a:prstGeom>
          <a:gradFill>
            <a:gsLst>
              <a:gs pos="62000">
                <a:srgbClr val="5395C7"/>
              </a:gs>
              <a:gs pos="0">
                <a:srgbClr val="352C73"/>
              </a:gs>
              <a:gs pos="100000">
                <a:srgbClr val="19408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126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BA268F8-5B49-1CD7-87D7-8E7C7C88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387" y="207875"/>
            <a:ext cx="1489889" cy="566782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xmlns="" id="{2BB786B8-7BEB-4987-F178-BA4CA74C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069804"/>
            <a:ext cx="12618720" cy="663153"/>
          </a:xfrm>
        </p:spPr>
        <p:txBody>
          <a:bodyPr>
            <a:normAutofit/>
          </a:bodyPr>
          <a:lstStyle>
            <a:lvl1pPr>
              <a:defRPr sz="2460" baseline="0">
                <a:latin typeface="Montserrat SemiBold" panose="00000700000000000000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245176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DFD9682B-5E03-3932-1B23-A967859642EA}"/>
              </a:ext>
            </a:extLst>
          </p:cNvPr>
          <p:cNvSpPr/>
          <p:nvPr userDrawn="1"/>
        </p:nvSpPr>
        <p:spPr>
          <a:xfrm>
            <a:off x="0" y="1214824"/>
            <a:ext cx="14630400" cy="5814625"/>
          </a:xfrm>
          <a:prstGeom prst="rect">
            <a:avLst/>
          </a:prstGeom>
          <a:gradFill>
            <a:gsLst>
              <a:gs pos="0">
                <a:srgbClr val="D0DAE7"/>
              </a:gs>
              <a:gs pos="100000">
                <a:srgbClr val="D8D5E5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7260"/>
            <a:endParaRPr lang="pl-PL" sz="1845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2D26227-3EBD-087F-369C-8698250E7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2125552"/>
            <a:ext cx="10972800" cy="2447290"/>
          </a:xfrm>
        </p:spPr>
        <p:txBody>
          <a:bodyPr anchor="b"/>
          <a:lstStyle>
            <a:lvl1pPr algn="ctr">
              <a:defRPr sz="615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4C2ADBB8-DB2F-92A2-3E18-9A1A3F053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667219"/>
            <a:ext cx="10972800" cy="1697156"/>
          </a:xfrm>
        </p:spPr>
        <p:txBody>
          <a:bodyPr/>
          <a:lstStyle>
            <a:lvl1pPr marL="0" indent="0" algn="ctr">
              <a:buNone/>
              <a:defRPr sz="2460"/>
            </a:lvl1pPr>
            <a:lvl2pPr marL="468630" indent="0" algn="ctr">
              <a:buNone/>
              <a:defRPr sz="2050"/>
            </a:lvl2pPr>
            <a:lvl3pPr marL="937260" indent="0" algn="ctr">
              <a:buNone/>
              <a:defRPr sz="1845"/>
            </a:lvl3pPr>
            <a:lvl4pPr marL="1405890" indent="0" algn="ctr">
              <a:buNone/>
              <a:defRPr sz="1640"/>
            </a:lvl4pPr>
            <a:lvl5pPr marL="1874520" indent="0" algn="ctr">
              <a:buNone/>
              <a:defRPr sz="1640"/>
            </a:lvl5pPr>
            <a:lvl6pPr marL="2343150" indent="0" algn="ctr">
              <a:buNone/>
              <a:defRPr sz="1640"/>
            </a:lvl6pPr>
            <a:lvl7pPr marL="2811780" indent="0" algn="ctr">
              <a:buNone/>
              <a:defRPr sz="1640"/>
            </a:lvl7pPr>
            <a:lvl8pPr marL="3280410" indent="0" algn="ctr">
              <a:buNone/>
              <a:defRPr sz="1640"/>
            </a:lvl8pPr>
            <a:lvl9pPr marL="3749040" indent="0" algn="ctr">
              <a:buNone/>
              <a:defRPr sz="164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72402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38DA2C-E3C5-E4DB-F61C-A9F703D2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0DF9D71-3543-B511-4A68-9F35AE7A9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90102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38DA2C-E3C5-E4DB-F61C-A9F703D2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0DF9D71-3543-B511-4A68-9F35AE7A9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81732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89197C-1C12-6832-44CA-D1350D5A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1752482"/>
            <a:ext cx="12618720" cy="2924055"/>
          </a:xfrm>
        </p:spPr>
        <p:txBody>
          <a:bodyPr anchor="b"/>
          <a:lstStyle>
            <a:lvl1pPr>
              <a:defRPr sz="615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E2C4128-1606-DA6E-0E88-3E429A84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4704200"/>
            <a:ext cx="12618720" cy="1537692"/>
          </a:xfrm>
        </p:spPr>
        <p:txBody>
          <a:bodyPr/>
          <a:lstStyle>
            <a:lvl1pPr marL="0" indent="0">
              <a:buNone/>
              <a:defRPr sz="2460">
                <a:solidFill>
                  <a:schemeClr val="tx1">
                    <a:tint val="75000"/>
                  </a:schemeClr>
                </a:solidFill>
              </a:defRPr>
            </a:lvl1pPr>
            <a:lvl2pPr marL="46863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2pPr>
            <a:lvl3pPr marL="937260" indent="0">
              <a:buNone/>
              <a:defRPr sz="1845">
                <a:solidFill>
                  <a:schemeClr val="tx1">
                    <a:tint val="75000"/>
                  </a:schemeClr>
                </a:solidFill>
              </a:defRPr>
            </a:lvl3pPr>
            <a:lvl4pPr marL="140589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4pPr>
            <a:lvl5pPr marL="187452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5pPr>
            <a:lvl6pPr marL="234315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6pPr>
            <a:lvl7pPr marL="281178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7pPr>
            <a:lvl8pPr marL="328041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8pPr>
            <a:lvl9pPr marL="374904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98596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3BDBF6-FAD5-D305-04FE-DDDFFC9F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E6B7C7-6236-D289-2BE3-DBE401D65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1871266"/>
            <a:ext cx="6217920" cy="494517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2FEA951-476F-2A26-62F9-DEB1A1AEA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1871265"/>
            <a:ext cx="6217920" cy="49451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28780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612074-C286-CE64-488A-F3DB01D2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069303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468DE8A0-EB12-D4C7-9883-7C4C76DE8172}"/>
              </a:ext>
            </a:extLst>
          </p:cNvPr>
          <p:cNvSpPr/>
          <p:nvPr userDrawn="1"/>
        </p:nvSpPr>
        <p:spPr>
          <a:xfrm>
            <a:off x="0" y="665950"/>
            <a:ext cx="14630400" cy="1159242"/>
          </a:xfrm>
          <a:prstGeom prst="rect">
            <a:avLst/>
          </a:prstGeom>
          <a:gradFill>
            <a:gsLst>
              <a:gs pos="0">
                <a:srgbClr val="D0DAE7"/>
              </a:gs>
              <a:gs pos="100000">
                <a:srgbClr val="D8D5E5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7260"/>
            <a:endParaRPr lang="pl-PL" sz="1845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C1627A2B-C596-3343-7ED1-122A22872A38}"/>
              </a:ext>
            </a:extLst>
          </p:cNvPr>
          <p:cNvSpPr/>
          <p:nvPr userDrawn="1"/>
        </p:nvSpPr>
        <p:spPr>
          <a:xfrm>
            <a:off x="0" y="22636"/>
            <a:ext cx="14630400" cy="937260"/>
          </a:xfrm>
          <a:prstGeom prst="rect">
            <a:avLst/>
          </a:prstGeom>
          <a:gradFill>
            <a:gsLst>
              <a:gs pos="62000">
                <a:srgbClr val="5395C7"/>
              </a:gs>
              <a:gs pos="0">
                <a:srgbClr val="352C73"/>
              </a:gs>
              <a:gs pos="100000">
                <a:srgbClr val="19408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7260"/>
            <a:endParaRPr lang="pl-PL" sz="1845" dirty="0">
              <a:solidFill>
                <a:prstClr val="white"/>
              </a:solidFill>
              <a:latin typeface="Calibri Light" panose="020F0302020204030204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BA268F8-5B49-1CD7-87D7-8E7C7C88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386" y="207875"/>
            <a:ext cx="1489889" cy="566782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xmlns="" id="{2BB786B8-7BEB-4987-F178-BA4CA74C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069802"/>
            <a:ext cx="12618720" cy="663153"/>
          </a:xfrm>
        </p:spPr>
        <p:txBody>
          <a:bodyPr>
            <a:normAutofit/>
          </a:bodyPr>
          <a:lstStyle>
            <a:lvl1pPr>
              <a:defRPr sz="2460" baseline="0">
                <a:latin typeface="Montserrat SemiBold" panose="00000700000000000000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46471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89197C-1C12-6832-44CA-D1350D5A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1752483"/>
            <a:ext cx="12618720" cy="2924055"/>
          </a:xfrm>
        </p:spPr>
        <p:txBody>
          <a:bodyPr anchor="b"/>
          <a:lstStyle>
            <a:lvl1pPr>
              <a:defRPr sz="615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E2C4128-1606-DA6E-0E88-3E429A84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4704201"/>
            <a:ext cx="12618720" cy="1537692"/>
          </a:xfrm>
        </p:spPr>
        <p:txBody>
          <a:bodyPr/>
          <a:lstStyle>
            <a:lvl1pPr marL="0" indent="0">
              <a:buNone/>
              <a:defRPr sz="2460">
                <a:solidFill>
                  <a:schemeClr val="tx1">
                    <a:tint val="75000"/>
                  </a:schemeClr>
                </a:solidFill>
              </a:defRPr>
            </a:lvl1pPr>
            <a:lvl2pPr marL="46863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2pPr>
            <a:lvl3pPr marL="937260" indent="0">
              <a:buNone/>
              <a:defRPr sz="1845">
                <a:solidFill>
                  <a:schemeClr val="tx1">
                    <a:tint val="75000"/>
                  </a:schemeClr>
                </a:solidFill>
              </a:defRPr>
            </a:lvl3pPr>
            <a:lvl4pPr marL="140589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4pPr>
            <a:lvl5pPr marL="187452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5pPr>
            <a:lvl6pPr marL="234315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6pPr>
            <a:lvl7pPr marL="281178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7pPr>
            <a:lvl8pPr marL="328041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8pPr>
            <a:lvl9pPr marL="374904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886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3BDBF6-FAD5-D305-04FE-DDDFFC9F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E6B7C7-6236-D289-2BE3-DBE401D65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1871266"/>
            <a:ext cx="6217920" cy="494517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2FEA951-476F-2A26-62F9-DEB1A1AEA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1871266"/>
            <a:ext cx="6217920" cy="49451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929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612074-C286-CE64-488A-F3DB01D2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9850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468DE8A0-EB12-D4C7-9883-7C4C76DE8172}"/>
              </a:ext>
            </a:extLst>
          </p:cNvPr>
          <p:cNvSpPr/>
          <p:nvPr userDrawn="1"/>
        </p:nvSpPr>
        <p:spPr>
          <a:xfrm>
            <a:off x="0" y="665950"/>
            <a:ext cx="14630400" cy="1159242"/>
          </a:xfrm>
          <a:prstGeom prst="rect">
            <a:avLst/>
          </a:prstGeom>
          <a:gradFill>
            <a:gsLst>
              <a:gs pos="0">
                <a:srgbClr val="D0DAE7"/>
              </a:gs>
              <a:gs pos="100000">
                <a:srgbClr val="D8D5E5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126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C1627A2B-C596-3343-7ED1-122A22872A38}"/>
              </a:ext>
            </a:extLst>
          </p:cNvPr>
          <p:cNvSpPr/>
          <p:nvPr userDrawn="1"/>
        </p:nvSpPr>
        <p:spPr>
          <a:xfrm>
            <a:off x="0" y="22636"/>
            <a:ext cx="14630400" cy="937260"/>
          </a:xfrm>
          <a:prstGeom prst="rect">
            <a:avLst/>
          </a:prstGeom>
          <a:gradFill>
            <a:gsLst>
              <a:gs pos="62000">
                <a:srgbClr val="5395C7"/>
              </a:gs>
              <a:gs pos="0">
                <a:srgbClr val="352C73"/>
              </a:gs>
              <a:gs pos="100000">
                <a:srgbClr val="19408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126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BA268F8-5B49-1CD7-87D7-8E7C7C88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387" y="207875"/>
            <a:ext cx="1489889" cy="566782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xmlns="" id="{2BB786B8-7BEB-4987-F178-BA4CA74C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069804"/>
            <a:ext cx="12618720" cy="663153"/>
          </a:xfrm>
        </p:spPr>
        <p:txBody>
          <a:bodyPr>
            <a:normAutofit/>
          </a:bodyPr>
          <a:lstStyle>
            <a:lvl1pPr>
              <a:defRPr sz="2460" baseline="0">
                <a:latin typeface="Montserrat SemiBold" panose="00000700000000000000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75814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150422"/>
            <a:ext cx="10972800" cy="2447290"/>
          </a:xfrm>
        </p:spPr>
        <p:txBody>
          <a:bodyPr anchor="b"/>
          <a:lstStyle>
            <a:lvl1pPr algn="ctr">
              <a:defRPr sz="615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92089"/>
            <a:ext cx="10972800" cy="1697156"/>
          </a:xfrm>
        </p:spPr>
        <p:txBody>
          <a:bodyPr/>
          <a:lstStyle>
            <a:lvl1pPr marL="0" indent="0" algn="ctr">
              <a:buNone/>
              <a:defRPr sz="2460"/>
            </a:lvl1pPr>
            <a:lvl2pPr marL="468630" indent="0" algn="ctr">
              <a:buNone/>
              <a:defRPr sz="2050"/>
            </a:lvl2pPr>
            <a:lvl3pPr marL="937260" indent="0" algn="ctr">
              <a:buNone/>
              <a:defRPr sz="1845"/>
            </a:lvl3pPr>
            <a:lvl4pPr marL="1405890" indent="0" algn="ctr">
              <a:buNone/>
              <a:defRPr sz="1640"/>
            </a:lvl4pPr>
            <a:lvl5pPr marL="1874520" indent="0" algn="ctr">
              <a:buNone/>
              <a:defRPr sz="1640"/>
            </a:lvl5pPr>
            <a:lvl6pPr marL="2343150" indent="0" algn="ctr">
              <a:buNone/>
              <a:defRPr sz="1640"/>
            </a:lvl6pPr>
            <a:lvl7pPr marL="2811780" indent="0" algn="ctr">
              <a:buNone/>
              <a:defRPr sz="1640"/>
            </a:lvl7pPr>
            <a:lvl8pPr marL="3280410" indent="0" algn="ctr">
              <a:buNone/>
              <a:defRPr sz="1640"/>
            </a:lvl8pPr>
            <a:lvl9pPr marL="3749040" indent="0" algn="ctr">
              <a:buNone/>
              <a:defRPr sz="164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09DA5B6F-C78A-8089-2654-F3CBD4A85EEB}"/>
              </a:ext>
            </a:extLst>
          </p:cNvPr>
          <p:cNvSpPr/>
          <p:nvPr userDrawn="1"/>
        </p:nvSpPr>
        <p:spPr>
          <a:xfrm>
            <a:off x="0" y="1214824"/>
            <a:ext cx="14630400" cy="5814625"/>
          </a:xfrm>
          <a:prstGeom prst="rect">
            <a:avLst/>
          </a:prstGeom>
          <a:gradFill>
            <a:gsLst>
              <a:gs pos="0">
                <a:srgbClr val="D0DAE7"/>
              </a:gs>
              <a:gs pos="100000">
                <a:srgbClr val="D8D5E5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126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89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8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1752482"/>
            <a:ext cx="12618720" cy="2924055"/>
          </a:xfrm>
        </p:spPr>
        <p:txBody>
          <a:bodyPr anchor="b"/>
          <a:lstStyle>
            <a:lvl1pPr>
              <a:defRPr sz="615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4704200"/>
            <a:ext cx="12618720" cy="1537692"/>
          </a:xfrm>
        </p:spPr>
        <p:txBody>
          <a:bodyPr/>
          <a:lstStyle>
            <a:lvl1pPr marL="0" indent="0">
              <a:buNone/>
              <a:defRPr sz="2460">
                <a:solidFill>
                  <a:schemeClr val="tx1">
                    <a:tint val="75000"/>
                  </a:schemeClr>
                </a:solidFill>
              </a:defRPr>
            </a:lvl1pPr>
            <a:lvl2pPr marL="46863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2pPr>
            <a:lvl3pPr marL="937260" indent="0">
              <a:buNone/>
              <a:defRPr sz="1845">
                <a:solidFill>
                  <a:schemeClr val="tx1">
                    <a:tint val="75000"/>
                  </a:schemeClr>
                </a:solidFill>
              </a:defRPr>
            </a:lvl3pPr>
            <a:lvl4pPr marL="140589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4pPr>
            <a:lvl5pPr marL="187452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5pPr>
            <a:lvl6pPr marL="234315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6pPr>
            <a:lvl7pPr marL="281178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7pPr>
            <a:lvl8pPr marL="328041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8pPr>
            <a:lvl9pPr marL="3749040" indent="0">
              <a:buNone/>
              <a:defRPr sz="1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3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AFB8639E-C85B-17CE-DD77-274B041DBD8B}"/>
              </a:ext>
            </a:extLst>
          </p:cNvPr>
          <p:cNvSpPr/>
          <p:nvPr userDrawn="1"/>
        </p:nvSpPr>
        <p:spPr>
          <a:xfrm>
            <a:off x="0" y="665950"/>
            <a:ext cx="14630400" cy="1159242"/>
          </a:xfrm>
          <a:prstGeom prst="rect">
            <a:avLst/>
          </a:prstGeom>
          <a:gradFill>
            <a:gsLst>
              <a:gs pos="0">
                <a:srgbClr val="D0DAE7"/>
              </a:gs>
              <a:gs pos="100000">
                <a:srgbClr val="D8D5E5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126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227A2B0C-CF60-C21F-4776-977902BC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098231"/>
            <a:ext cx="12618720" cy="587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4C4FE94-6597-FA48-0CFA-775E48E31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1871266"/>
            <a:ext cx="12618720" cy="4460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52B83599-DD68-AC3F-6CC3-24D83F5DF8D3}"/>
              </a:ext>
            </a:extLst>
          </p:cNvPr>
          <p:cNvSpPr/>
          <p:nvPr userDrawn="1"/>
        </p:nvSpPr>
        <p:spPr>
          <a:xfrm>
            <a:off x="0" y="-32318"/>
            <a:ext cx="14630400" cy="992215"/>
          </a:xfrm>
          <a:prstGeom prst="rect">
            <a:avLst/>
          </a:prstGeom>
          <a:gradFill>
            <a:gsLst>
              <a:gs pos="62000">
                <a:srgbClr val="5395C7"/>
              </a:gs>
              <a:gs pos="0">
                <a:srgbClr val="352C73"/>
              </a:gs>
              <a:gs pos="100000">
                <a:srgbClr val="19408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126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4E89D51E-8D19-1867-0CCA-8AC190F4654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387" y="207875"/>
            <a:ext cx="1489889" cy="5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1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9" r:id="rId5"/>
    <p:sldLayoutId id="2147483675" r:id="rId6"/>
  </p:sldLayoutIdLst>
  <p:txStyles>
    <p:titleStyle>
      <a:lvl1pPr algn="l" defTabSz="937260" rtl="0" eaLnBrk="1" latinLnBrk="0" hangingPunct="1">
        <a:lnSpc>
          <a:spcPct val="90000"/>
        </a:lnSpc>
        <a:spcBef>
          <a:spcPct val="0"/>
        </a:spcBef>
        <a:buNone/>
        <a:defRPr sz="3280" kern="1200" baseline="0">
          <a:solidFill>
            <a:srgbClr val="194082"/>
          </a:solidFill>
          <a:latin typeface="Montserrat SemiBold" panose="00000700000000000000" pitchFamily="2" charset="-18"/>
          <a:ea typeface="+mj-ea"/>
          <a:cs typeface="+mj-cs"/>
        </a:defRPr>
      </a:lvl1pPr>
    </p:titleStyle>
    <p:bodyStyle>
      <a:lvl1pPr marL="234315" indent="-234315" algn="l" defTabSz="937260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287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1pPr>
      <a:lvl2pPr marL="70294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246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2pPr>
      <a:lvl3pPr marL="117157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205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3pPr>
      <a:lvl4pPr marL="164020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4pPr>
      <a:lvl5pPr marL="210883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5pPr>
      <a:lvl6pPr marL="257746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6pPr>
      <a:lvl7pPr marL="304609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7pPr>
      <a:lvl8pPr marL="351472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8pPr>
      <a:lvl9pPr marL="398335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1pPr>
      <a:lvl2pPr marL="46863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2pPr>
      <a:lvl3pPr marL="93726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3pPr>
      <a:lvl4pPr marL="140589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4pPr>
      <a:lvl5pPr marL="187452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5pPr>
      <a:lvl6pPr marL="234315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6pPr>
      <a:lvl7pPr marL="281178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7pPr>
      <a:lvl8pPr marL="328041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8pPr>
      <a:lvl9pPr marL="374904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374254"/>
            <a:ext cx="12618720" cy="1358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871266"/>
            <a:ext cx="12618720" cy="4460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6515259"/>
            <a:ext cx="3291840" cy="374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6515259"/>
            <a:ext cx="4937760" cy="374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6515259"/>
            <a:ext cx="3291840" cy="374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D0D38288-8F86-B20B-4A4C-560E0F51997F}"/>
              </a:ext>
            </a:extLst>
          </p:cNvPr>
          <p:cNvSpPr/>
          <p:nvPr userDrawn="1"/>
        </p:nvSpPr>
        <p:spPr>
          <a:xfrm>
            <a:off x="0" y="665950"/>
            <a:ext cx="14630400" cy="1159242"/>
          </a:xfrm>
          <a:prstGeom prst="rect">
            <a:avLst/>
          </a:prstGeom>
          <a:gradFill>
            <a:gsLst>
              <a:gs pos="0">
                <a:srgbClr val="D0DAE7"/>
              </a:gs>
              <a:gs pos="100000">
                <a:srgbClr val="D8D5E5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126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8EFCAFBE-2668-165C-AD06-5C30DAE3C015}"/>
              </a:ext>
            </a:extLst>
          </p:cNvPr>
          <p:cNvSpPr/>
          <p:nvPr userDrawn="1"/>
        </p:nvSpPr>
        <p:spPr>
          <a:xfrm>
            <a:off x="0" y="-32318"/>
            <a:ext cx="14630400" cy="992215"/>
          </a:xfrm>
          <a:prstGeom prst="rect">
            <a:avLst/>
          </a:prstGeom>
          <a:gradFill>
            <a:gsLst>
              <a:gs pos="62000">
                <a:srgbClr val="5395C7"/>
              </a:gs>
              <a:gs pos="0">
                <a:srgbClr val="352C73"/>
              </a:gs>
              <a:gs pos="100000">
                <a:srgbClr val="19408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126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01240B3-7955-AC6A-3829-5BAB8AC7B84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387" y="207875"/>
            <a:ext cx="1489889" cy="5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7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37260" rtl="0" eaLnBrk="1" latinLnBrk="0" hangingPunct="1">
        <a:lnSpc>
          <a:spcPct val="90000"/>
        </a:lnSpc>
        <a:spcBef>
          <a:spcPct val="0"/>
        </a:spcBef>
        <a:buNone/>
        <a:defRPr sz="45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4315" indent="-234315" algn="l" defTabSz="937260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2870" kern="1200">
          <a:solidFill>
            <a:schemeClr val="tx1"/>
          </a:solidFill>
          <a:latin typeface="+mn-lt"/>
          <a:ea typeface="+mn-ea"/>
          <a:cs typeface="+mn-cs"/>
        </a:defRPr>
      </a:lvl1pPr>
      <a:lvl2pPr marL="70294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2460" kern="1200">
          <a:solidFill>
            <a:schemeClr val="tx1"/>
          </a:solidFill>
          <a:latin typeface="+mn-lt"/>
          <a:ea typeface="+mn-ea"/>
          <a:cs typeface="+mn-cs"/>
        </a:defRPr>
      </a:lvl2pPr>
      <a:lvl3pPr marL="117157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2050" kern="1200">
          <a:solidFill>
            <a:schemeClr val="tx1"/>
          </a:solidFill>
          <a:latin typeface="+mn-lt"/>
          <a:ea typeface="+mn-ea"/>
          <a:cs typeface="+mn-cs"/>
        </a:defRPr>
      </a:lvl3pPr>
      <a:lvl4pPr marL="164020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4pPr>
      <a:lvl5pPr marL="210883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5pPr>
      <a:lvl6pPr marL="257746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6pPr>
      <a:lvl7pPr marL="304609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7pPr>
      <a:lvl8pPr marL="351472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8pPr>
      <a:lvl9pPr marL="398335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1pPr>
      <a:lvl2pPr marL="46863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2pPr>
      <a:lvl3pPr marL="93726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3pPr>
      <a:lvl4pPr marL="140589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4pPr>
      <a:lvl5pPr marL="187452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5pPr>
      <a:lvl6pPr marL="234315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6pPr>
      <a:lvl7pPr marL="281178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7pPr>
      <a:lvl8pPr marL="328041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8pPr>
      <a:lvl9pPr marL="374904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AFB8639E-C85B-17CE-DD77-274B041DBD8B}"/>
              </a:ext>
            </a:extLst>
          </p:cNvPr>
          <p:cNvSpPr/>
          <p:nvPr userDrawn="1"/>
        </p:nvSpPr>
        <p:spPr>
          <a:xfrm>
            <a:off x="0" y="665950"/>
            <a:ext cx="14630400" cy="1159242"/>
          </a:xfrm>
          <a:prstGeom prst="rect">
            <a:avLst/>
          </a:prstGeom>
          <a:gradFill>
            <a:gsLst>
              <a:gs pos="0">
                <a:srgbClr val="D0DAE7"/>
              </a:gs>
              <a:gs pos="100000">
                <a:srgbClr val="D8D5E5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7260"/>
            <a:endParaRPr lang="pl-PL" sz="1845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227A2B0C-CF60-C21F-4776-977902BC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098230"/>
            <a:ext cx="12618720" cy="587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4C4FE94-6597-FA48-0CFA-775E48E31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1871266"/>
            <a:ext cx="12618720" cy="4460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52B83599-DD68-AC3F-6CC3-24D83F5DF8D3}"/>
              </a:ext>
            </a:extLst>
          </p:cNvPr>
          <p:cNvSpPr/>
          <p:nvPr userDrawn="1"/>
        </p:nvSpPr>
        <p:spPr>
          <a:xfrm>
            <a:off x="0" y="-32319"/>
            <a:ext cx="14630400" cy="992215"/>
          </a:xfrm>
          <a:prstGeom prst="rect">
            <a:avLst/>
          </a:prstGeom>
          <a:gradFill>
            <a:gsLst>
              <a:gs pos="62000">
                <a:srgbClr val="5395C7"/>
              </a:gs>
              <a:gs pos="0">
                <a:srgbClr val="352C73"/>
              </a:gs>
              <a:gs pos="100000">
                <a:srgbClr val="19408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7260"/>
            <a:endParaRPr lang="pl-PL" sz="1845" dirty="0">
              <a:solidFill>
                <a:prstClr val="white"/>
              </a:solidFill>
              <a:latin typeface="Calibri Light" panose="020F0302020204030204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4E89D51E-8D19-1867-0CCA-8AC190F4654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386" y="207875"/>
            <a:ext cx="1489889" cy="5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1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xStyles>
    <p:titleStyle>
      <a:lvl1pPr algn="l" defTabSz="937260" rtl="0" eaLnBrk="1" latinLnBrk="0" hangingPunct="1">
        <a:lnSpc>
          <a:spcPct val="90000"/>
        </a:lnSpc>
        <a:spcBef>
          <a:spcPct val="0"/>
        </a:spcBef>
        <a:buNone/>
        <a:defRPr sz="3280" kern="1200" baseline="0">
          <a:solidFill>
            <a:srgbClr val="194082"/>
          </a:solidFill>
          <a:latin typeface="Montserrat SemiBold" panose="00000700000000000000" pitchFamily="2" charset="-18"/>
          <a:ea typeface="+mj-ea"/>
          <a:cs typeface="+mj-cs"/>
        </a:defRPr>
      </a:lvl1pPr>
    </p:titleStyle>
    <p:bodyStyle>
      <a:lvl1pPr marL="234315" indent="-234315" algn="l" defTabSz="937260" rtl="0" eaLnBrk="1" latinLnBrk="0" hangingPunct="1">
        <a:lnSpc>
          <a:spcPct val="90000"/>
        </a:lnSpc>
        <a:spcBef>
          <a:spcPts val="1025"/>
        </a:spcBef>
        <a:buFont typeface="Arial" panose="020B0604020202020204" pitchFamily="34" charset="0"/>
        <a:buChar char="•"/>
        <a:defRPr sz="287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1pPr>
      <a:lvl2pPr marL="70294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246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2pPr>
      <a:lvl3pPr marL="117157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205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3pPr>
      <a:lvl4pPr marL="164020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4pPr>
      <a:lvl5pPr marL="210883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5pPr>
      <a:lvl6pPr marL="257746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6pPr>
      <a:lvl7pPr marL="304609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7pPr>
      <a:lvl8pPr marL="351472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8pPr>
      <a:lvl9pPr marL="3983355" indent="-234315" algn="l" defTabSz="937260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1pPr>
      <a:lvl2pPr marL="46863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2pPr>
      <a:lvl3pPr marL="93726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3pPr>
      <a:lvl4pPr marL="140589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4pPr>
      <a:lvl5pPr marL="187452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5pPr>
      <a:lvl6pPr marL="234315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6pPr>
      <a:lvl7pPr marL="281178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7pPr>
      <a:lvl8pPr marL="328041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8pPr>
      <a:lvl9pPr marL="3749040" algn="l" defTabSz="937260" rtl="0" eaLnBrk="1" latinLnBrk="0" hangingPunct="1">
        <a:defRPr sz="18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4EE24E34-D30B-4681-A610-F35C1901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1203" r="24628" b="2211"/>
          <a:stretch/>
        </p:blipFill>
        <p:spPr bwMode="auto">
          <a:xfrm>
            <a:off x="1564212" y="1462694"/>
            <a:ext cx="5531321" cy="504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ostokąt 24">
            <a:extLst>
              <a:ext uri="{FF2B5EF4-FFF2-40B4-BE49-F238E27FC236}">
                <a16:creationId xmlns:a16="http://schemas.microsoft.com/office/drawing/2014/main" xmlns="" id="{C8C23E00-62C5-4118-B2DB-7B81386F1F82}"/>
              </a:ext>
            </a:extLst>
          </p:cNvPr>
          <p:cNvSpPr/>
          <p:nvPr/>
        </p:nvSpPr>
        <p:spPr>
          <a:xfrm>
            <a:off x="7165986" y="5876588"/>
            <a:ext cx="5920764" cy="1152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098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6614CB8B-5114-4AD5-9015-A8496CC2E090}"/>
              </a:ext>
            </a:extLst>
          </p:cNvPr>
          <p:cNvSpPr/>
          <p:nvPr/>
        </p:nvSpPr>
        <p:spPr>
          <a:xfrm>
            <a:off x="2039861" y="1972154"/>
            <a:ext cx="10878746" cy="3973155"/>
          </a:xfrm>
          <a:prstGeom prst="rect">
            <a:avLst/>
          </a:prstGeom>
          <a:noFill/>
          <a:ln w="793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098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3E7E0CA9-9CD1-44BA-A464-CA68B5A81F28}"/>
              </a:ext>
            </a:extLst>
          </p:cNvPr>
          <p:cNvSpPr txBox="1"/>
          <p:nvPr/>
        </p:nvSpPr>
        <p:spPr>
          <a:xfrm>
            <a:off x="7865683" y="3849147"/>
            <a:ext cx="4530214" cy="1940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sz="1230" dirty="0">
                <a:solidFill>
                  <a:srgbClr val="515151"/>
                </a:solidFill>
                <a:latin typeface="Montserrat" panose="00000500000000000000" pitchFamily="2" charset="-18"/>
              </a:rPr>
              <a:t>.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C014DEC2-3A3D-4663-A000-DB5C0FC00561}"/>
              </a:ext>
            </a:extLst>
          </p:cNvPr>
          <p:cNvSpPr/>
          <p:nvPr/>
        </p:nvSpPr>
        <p:spPr>
          <a:xfrm>
            <a:off x="2039858" y="5469682"/>
            <a:ext cx="10903565" cy="47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726" tIns="46863" rIns="93726" bIns="46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098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97596C50-CEC6-E9A1-4385-E895FC97917A}"/>
              </a:ext>
            </a:extLst>
          </p:cNvPr>
          <p:cNvSpPr txBox="1">
            <a:spLocks/>
          </p:cNvSpPr>
          <p:nvPr/>
        </p:nvSpPr>
        <p:spPr>
          <a:xfrm>
            <a:off x="7865683" y="1181563"/>
            <a:ext cx="12938760" cy="3576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60" kern="1200" baseline="0">
                <a:solidFill>
                  <a:schemeClr val="tx1"/>
                </a:solidFill>
                <a:latin typeface="Montserrat SemiBold" panose="00000700000000000000" pitchFamily="2" charset="-18"/>
                <a:ea typeface="+mj-ea"/>
                <a:cs typeface="+mj-cs"/>
              </a:defRPr>
            </a:lvl1pPr>
          </a:lstStyle>
          <a:p>
            <a:r>
              <a:rPr lang="pl-PL" sz="3600" dirty="0"/>
              <a:t>INTER Medyk Life</a:t>
            </a:r>
            <a:br>
              <a:rPr lang="pl-PL" sz="3600" dirty="0"/>
            </a:br>
            <a:r>
              <a:rPr lang="pl-PL" sz="3600" dirty="0" smtClean="0"/>
              <a:t>Nowa odsłona 2023</a:t>
            </a:r>
            <a:endParaRPr lang="pl-PL" sz="3600" dirty="0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8831D45D-FC53-027A-DD7C-928111D64FB1}"/>
              </a:ext>
            </a:extLst>
          </p:cNvPr>
          <p:cNvSpPr txBox="1">
            <a:spLocks/>
          </p:cNvSpPr>
          <p:nvPr/>
        </p:nvSpPr>
        <p:spPr>
          <a:xfrm>
            <a:off x="7755267" y="3725645"/>
            <a:ext cx="11073841" cy="1755648"/>
          </a:xfrm>
          <a:prstGeom prst="rect">
            <a:avLst/>
          </a:prstGeom>
        </p:spPr>
        <p:txBody>
          <a:bodyPr>
            <a:normAutofit/>
          </a:bodyPr>
          <a:lstStyle>
            <a:lvl1pPr marL="234315" indent="-234315" algn="l" defTabSz="937260" rtl="0" eaLnBrk="1" latinLnBrk="0" hangingPunct="1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2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94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4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157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020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3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746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609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72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335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79830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896DCC49-F0A8-A935-E833-376C39964472}"/>
              </a:ext>
            </a:extLst>
          </p:cNvPr>
          <p:cNvSpPr txBox="1">
            <a:spLocks/>
          </p:cNvSpPr>
          <p:nvPr/>
        </p:nvSpPr>
        <p:spPr>
          <a:xfrm>
            <a:off x="764605" y="532835"/>
            <a:ext cx="12927330" cy="176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Zakres ubezpieczenia – co nowego?</a:t>
            </a:r>
          </a:p>
        </p:txBody>
      </p:sp>
      <p:sp>
        <p:nvSpPr>
          <p:cNvPr id="4" name="Symbol zastępczy zawartości 17">
            <a:extLst>
              <a:ext uri="{FF2B5EF4-FFF2-40B4-BE49-F238E27FC236}">
                <a16:creationId xmlns:a16="http://schemas.microsoft.com/office/drawing/2014/main" xmlns="" id="{70637DD0-22CF-22C8-7BDB-E9B26D9A3B1D}"/>
              </a:ext>
            </a:extLst>
          </p:cNvPr>
          <p:cNvSpPr txBox="1">
            <a:spLocks/>
          </p:cNvSpPr>
          <p:nvPr/>
        </p:nvSpPr>
        <p:spPr>
          <a:xfrm>
            <a:off x="1457122" y="2332295"/>
            <a:ext cx="10274216" cy="381939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34315" indent="-234315" algn="l" defTabSz="937260" rtl="0" eaLnBrk="1" latinLnBrk="0" hangingPunct="1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2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94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4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157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020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3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746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609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72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335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Możliwość „składania” ubezpieczenia według potrzeb Ubezpieczonego</a:t>
            </a: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Nowe, wysokie sumy ubezpieczenia</a:t>
            </a: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Nowe ryzyka dodatkowe</a:t>
            </a: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Wyższe sumy świadczenia dziennego w ubezpieczeniu niezdolności do pracy</a:t>
            </a: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Nowy</a:t>
            </a: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, prosty sposób zawierania </a:t>
            </a: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umowy (formularz online w Nowej Platformie Komunikacyjnej, weryfikacja klienta online – KIR, DMS - bez drukowania i podpisywania wniosku)</a:t>
            </a:r>
            <a:endParaRPr lang="pl-PL" sz="3100" dirty="0">
              <a:ea typeface="ＭＳ Ｐゴシック" pitchFamily="31" charset="-128"/>
              <a:cs typeface="ＭＳ Ｐゴシック" pitchFamily="-84" charset="-128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9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A6970929-E414-B430-0287-93C662642D44}"/>
              </a:ext>
            </a:extLst>
          </p:cNvPr>
          <p:cNvSpPr txBox="1">
            <a:spLocks/>
          </p:cNvSpPr>
          <p:nvPr/>
        </p:nvSpPr>
        <p:spPr>
          <a:xfrm>
            <a:off x="764605" y="532835"/>
            <a:ext cx="12927330" cy="176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Zakres ubezpieczenia – co nowego?</a:t>
            </a:r>
          </a:p>
        </p:txBody>
      </p:sp>
      <p:sp>
        <p:nvSpPr>
          <p:cNvPr id="4" name="Symbol zastępczy zawartości 17">
            <a:extLst>
              <a:ext uri="{FF2B5EF4-FFF2-40B4-BE49-F238E27FC236}">
                <a16:creationId xmlns:a16="http://schemas.microsoft.com/office/drawing/2014/main" xmlns="" id="{50825E4E-5191-D3B5-1793-C92F9CD6D8EA}"/>
              </a:ext>
            </a:extLst>
          </p:cNvPr>
          <p:cNvSpPr txBox="1">
            <a:spLocks/>
          </p:cNvSpPr>
          <p:nvPr/>
        </p:nvSpPr>
        <p:spPr>
          <a:xfrm>
            <a:off x="2057401" y="2054226"/>
            <a:ext cx="6887547" cy="47894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34315" indent="-234315" algn="l" defTabSz="937260" rtl="0" eaLnBrk="1" latinLnBrk="0" hangingPunct="1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2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94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4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157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020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3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746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609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72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335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 algn="just" eaLnBrk="0" fontAlgn="base" hangingPunct="0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400" dirty="0">
                <a:ea typeface="ＭＳ Ｐゴシック" pitchFamily="31" charset="-128"/>
                <a:cs typeface="ＭＳ Ｐゴシック" pitchFamily="-84" charset="-128"/>
              </a:rPr>
              <a:t>ablacja</a:t>
            </a:r>
          </a:p>
          <a:p>
            <a:pPr marL="290513" indent="-290513" algn="just" eaLnBrk="0" fontAlgn="base" hangingPunct="0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400" dirty="0">
                <a:ea typeface="ＭＳ Ｐゴシック" pitchFamily="31" charset="-128"/>
                <a:cs typeface="ＭＳ Ｐゴシック" pitchFamily="-84" charset="-128"/>
              </a:rPr>
              <a:t>chemioterapia lub radioterapia</a:t>
            </a:r>
          </a:p>
          <a:p>
            <a:pPr marL="290513" indent="-290513" algn="just" eaLnBrk="0" fontAlgn="base" hangingPunct="0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400" dirty="0">
                <a:ea typeface="ＭＳ Ｐゴシック" pitchFamily="31" charset="-128"/>
                <a:cs typeface="ＭＳ Ｐゴシック" pitchFamily="-84" charset="-128"/>
              </a:rPr>
              <a:t>terapia interferonowa</a:t>
            </a:r>
          </a:p>
          <a:p>
            <a:pPr marL="290513" indent="-290513" algn="just" eaLnBrk="0" fontAlgn="base" hangingPunct="0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400" dirty="0">
                <a:ea typeface="ＭＳ Ｐゴシック" pitchFamily="31" charset="-128"/>
                <a:cs typeface="ＭＳ Ｐゴシック" pitchFamily="-84" charset="-128"/>
              </a:rPr>
              <a:t>wszczepienia rozrusznika serca</a:t>
            </a:r>
          </a:p>
          <a:p>
            <a:pPr marL="290513" indent="-290513" algn="just" eaLnBrk="0" fontAlgn="base" hangingPunct="0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400" dirty="0">
                <a:ea typeface="ＭＳ Ｐゴシック" pitchFamily="31" charset="-128"/>
                <a:cs typeface="ＭＳ Ｐゴシック" pitchFamily="-84" charset="-128"/>
              </a:rPr>
              <a:t>wszczepienie kardiowertera/defibrylator</a:t>
            </a:r>
          </a:p>
          <a:p>
            <a:pPr marL="290513" indent="-290513" algn="just" eaLnBrk="0" fontAlgn="base" hangingPunct="0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400" dirty="0">
                <a:ea typeface="ＭＳ Ｐゴシック" pitchFamily="31" charset="-128"/>
                <a:cs typeface="ＭＳ Ｐゴシック" pitchFamily="-84" charset="-128"/>
              </a:rPr>
              <a:t>radioterapia Gamma </a:t>
            </a:r>
            <a:r>
              <a:rPr lang="pl-PL" sz="3400" dirty="0" err="1">
                <a:ea typeface="ＭＳ Ｐゴシック" pitchFamily="31" charset="-128"/>
                <a:cs typeface="ＭＳ Ｐゴシック" pitchFamily="-84" charset="-128"/>
              </a:rPr>
              <a:t>Knife</a:t>
            </a:r>
            <a:r>
              <a:rPr lang="pl-PL" sz="3400" dirty="0">
                <a:ea typeface="ＭＳ Ｐゴシック" pitchFamily="31" charset="-128"/>
                <a:cs typeface="ＭＳ Ｐゴシック" pitchFamily="-84" charset="-128"/>
              </a:rPr>
              <a:t> lub </a:t>
            </a:r>
            <a:r>
              <a:rPr lang="pl-PL" sz="3400" dirty="0" err="1">
                <a:ea typeface="ＭＳ Ｐゴシック" pitchFamily="31" charset="-128"/>
                <a:cs typeface="ＭＳ Ｐゴシック" pitchFamily="-84" charset="-128"/>
              </a:rPr>
              <a:t>Cyber</a:t>
            </a:r>
            <a:r>
              <a:rPr lang="pl-PL" sz="3400" dirty="0">
                <a:ea typeface="ＭＳ Ｐゴシック" pitchFamily="31" charset="-128"/>
                <a:cs typeface="ＭＳ Ｐゴシック" pitchFamily="-84" charset="-128"/>
              </a:rPr>
              <a:t> </a:t>
            </a:r>
            <a:r>
              <a:rPr lang="pl-PL" sz="3400" dirty="0" err="1">
                <a:ea typeface="ＭＳ Ｐゴシック" pitchFamily="31" charset="-128"/>
                <a:cs typeface="ＭＳ Ｐゴシック" pitchFamily="-84" charset="-128"/>
              </a:rPr>
              <a:t>Knife</a:t>
            </a:r>
            <a:endParaRPr lang="pl-PL" sz="3400" dirty="0">
              <a:ea typeface="ＭＳ Ｐゴシック" pitchFamily="31" charset="-128"/>
              <a:cs typeface="ＭＳ Ｐゴシック" pitchFamily="-84" charset="-128"/>
            </a:endParaRPr>
          </a:p>
          <a:p>
            <a:pPr marL="290513" indent="-290513" algn="just" eaLnBrk="0" fontAlgn="base" hangingPunct="0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400" dirty="0">
                <a:ea typeface="ＭＳ Ｐゴシック" pitchFamily="31" charset="-128"/>
                <a:cs typeface="ＭＳ Ｐゴシック" pitchFamily="-84" charset="-128"/>
              </a:rPr>
              <a:t>dializoterapia</a:t>
            </a:r>
          </a:p>
          <a:p>
            <a:pPr marL="290513" indent="-290513" algn="just" eaLnBrk="0" fontAlgn="base" hangingPunct="0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400" dirty="0">
                <a:ea typeface="ＭＳ Ｐゴシック" pitchFamily="31" charset="-128"/>
                <a:cs typeface="ＭＳ Ｐゴシック" pitchFamily="-84" charset="-128"/>
              </a:rPr>
              <a:t>wertebroplastyka przy leczeniu naczyniaka kręgosłupa</a:t>
            </a:r>
          </a:p>
          <a:p>
            <a:pPr marL="290513" indent="-290513" algn="just" eaLnBrk="0" fontAlgn="base" hangingPunct="0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400" dirty="0">
                <a:ea typeface="ＭＳ Ｐゴシック" pitchFamily="31" charset="-128"/>
                <a:cs typeface="ＭＳ Ｐゴシック" pitchFamily="-84" charset="-128"/>
              </a:rPr>
              <a:t>wszczepienie implantu ślimakowego</a:t>
            </a:r>
          </a:p>
          <a:p>
            <a:pPr marL="290513" indent="-290513" algn="just" eaLnBrk="0" fontAlgn="base" hangingPunct="0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400" dirty="0">
                <a:ea typeface="ＭＳ Ｐゴシック" pitchFamily="31" charset="-128"/>
                <a:cs typeface="ＭＳ Ｐゴシック" pitchFamily="-84" charset="-128"/>
              </a:rPr>
              <a:t>wszczepienie pompy </a:t>
            </a:r>
            <a:r>
              <a:rPr lang="pl-PL" sz="3400" dirty="0" err="1">
                <a:ea typeface="ＭＳ Ｐゴシック" pitchFamily="31" charset="-128"/>
                <a:cs typeface="ＭＳ Ｐゴシック" pitchFamily="-84" charset="-128"/>
              </a:rPr>
              <a:t>baclofenowej</a:t>
            </a:r>
            <a:endParaRPr lang="pl-PL" sz="3400" dirty="0">
              <a:ea typeface="ＭＳ Ｐゴシック" pitchFamily="31" charset="-128"/>
              <a:cs typeface="ＭＳ Ｐゴシック" pitchFamily="-84" charset="-128"/>
            </a:endParaRPr>
          </a:p>
          <a:p>
            <a:pPr marL="290513" indent="-290513" algn="just" eaLnBrk="0" fontAlgn="base" hangingPunct="0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400" dirty="0">
                <a:ea typeface="ＭＳ Ｐゴシック" pitchFamily="31" charset="-128"/>
                <a:cs typeface="ＭＳ Ｐゴシック" pitchFamily="-84" charset="-128"/>
              </a:rPr>
              <a:t>wszczepienie stymulatora do głębokiej stymulacji mózgu</a:t>
            </a:r>
          </a:p>
          <a:p>
            <a:endParaRPr lang="pl-PL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0BE00E-2D3D-7663-78E6-B1893D8E5DBF}"/>
              </a:ext>
            </a:extLst>
          </p:cNvPr>
          <p:cNvSpPr/>
          <p:nvPr/>
        </p:nvSpPr>
        <p:spPr>
          <a:xfrm rot="526835">
            <a:off x="8213013" y="2292176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Leczenie specjalistyczne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1ECFC8CE-E764-F2E0-CD56-967BA1D17B98}"/>
              </a:ext>
            </a:extLst>
          </p:cNvPr>
          <p:cNvSpPr/>
          <p:nvPr/>
        </p:nvSpPr>
        <p:spPr>
          <a:xfrm rot="526835">
            <a:off x="10063585" y="3536258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do </a:t>
            </a:r>
            <a:r>
              <a:rPr lang="pl-PL" dirty="0" smtClean="0"/>
              <a:t>50 000 </a:t>
            </a:r>
            <a:r>
              <a:rPr lang="pl-PL" dirty="0"/>
              <a:t>zł</a:t>
            </a:r>
          </a:p>
        </p:txBody>
      </p:sp>
    </p:spTree>
    <p:extLst>
      <p:ext uri="{BB962C8B-B14F-4D97-AF65-F5344CB8AC3E}">
        <p14:creationId xmlns:p14="http://schemas.microsoft.com/office/powerpoint/2010/main" val="15690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9BF2F14A-BB5D-C216-F3FA-B8F22C8BF8A3}"/>
              </a:ext>
            </a:extLst>
          </p:cNvPr>
          <p:cNvSpPr txBox="1">
            <a:spLocks/>
          </p:cNvSpPr>
          <p:nvPr/>
        </p:nvSpPr>
        <p:spPr>
          <a:xfrm>
            <a:off x="764605" y="532835"/>
            <a:ext cx="12927330" cy="176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Zakres ubezpieczenia – co nowego?</a:t>
            </a:r>
          </a:p>
        </p:txBody>
      </p:sp>
      <p:sp>
        <p:nvSpPr>
          <p:cNvPr id="4" name="Symbol zastępczy zawartości 17">
            <a:extLst>
              <a:ext uri="{FF2B5EF4-FFF2-40B4-BE49-F238E27FC236}">
                <a16:creationId xmlns:a16="http://schemas.microsoft.com/office/drawing/2014/main" xmlns="" id="{1ACECF50-4944-83AC-EBFD-E71D05ED66A2}"/>
              </a:ext>
            </a:extLst>
          </p:cNvPr>
          <p:cNvSpPr txBox="1">
            <a:spLocks/>
          </p:cNvSpPr>
          <p:nvPr/>
        </p:nvSpPr>
        <p:spPr>
          <a:xfrm>
            <a:off x="2057401" y="2419312"/>
            <a:ext cx="7592909" cy="4289425"/>
          </a:xfrm>
          <a:prstGeom prst="rect">
            <a:avLst/>
          </a:prstGeom>
        </p:spPr>
        <p:txBody>
          <a:bodyPr>
            <a:normAutofit/>
          </a:bodyPr>
          <a:lstStyle>
            <a:lvl1pPr marL="234315" indent="-234315" algn="l" defTabSz="937260" rtl="0" eaLnBrk="1" latinLnBrk="0" hangingPunct="1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2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94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4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157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020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3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746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609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72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335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2400" dirty="0">
                <a:ea typeface="ＭＳ Ｐゴシック" pitchFamily="31" charset="-128"/>
                <a:cs typeface="ＭＳ Ｐゴシック" pitchFamily="-84" charset="-128"/>
              </a:rPr>
              <a:t>w wyniku choroby lub nieszczęśliwego wypadku </a:t>
            </a:r>
            <a:endParaRPr lang="pl-PL" sz="2400" dirty="0" smtClean="0">
              <a:ea typeface="ＭＳ Ｐゴシック" pitchFamily="31" charset="-128"/>
              <a:cs typeface="ＭＳ Ｐゴシック" pitchFamily="-84" charset="-128"/>
            </a:endParaRPr>
          </a:p>
          <a:p>
            <a:pPr marL="290513" indent="-290513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endParaRPr lang="pl-PL" sz="2400" dirty="0">
              <a:ea typeface="ＭＳ Ｐゴシック" pitchFamily="31" charset="-128"/>
              <a:cs typeface="ＭＳ Ｐゴシック" pitchFamily="-84" charset="-128"/>
            </a:endParaRPr>
          </a:p>
          <a:p>
            <a:pPr marL="290513" indent="-290513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2400" dirty="0">
                <a:ea typeface="ＭＳ Ｐゴシック" pitchFamily="31" charset="-128"/>
                <a:cs typeface="ＭＳ Ｐゴシック" pitchFamily="-84" charset="-128"/>
              </a:rPr>
              <a:t>konieczność stałej lub długotrwałej opieki i pomocy innej osoby w zaspokajaniu podstawowych potrzeb </a:t>
            </a:r>
            <a:r>
              <a:rPr lang="pl-PL" sz="2400" dirty="0" smtClean="0">
                <a:ea typeface="ＭＳ Ｐゴシック" pitchFamily="31" charset="-128"/>
                <a:cs typeface="ＭＳ Ｐゴシック" pitchFamily="-84" charset="-128"/>
              </a:rPr>
              <a:t>życiowych</a:t>
            </a:r>
          </a:p>
          <a:p>
            <a:pPr marL="290513" indent="-290513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endParaRPr lang="pl-PL" sz="2400" dirty="0">
              <a:ea typeface="ＭＳ Ｐゴシック" pitchFamily="31" charset="-128"/>
              <a:cs typeface="ＭＳ Ｐゴシック" pitchFamily="-84" charset="-128"/>
            </a:endParaRPr>
          </a:p>
          <a:p>
            <a:pPr marL="290513" indent="-290513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2400" dirty="0">
                <a:ea typeface="ＭＳ Ｐゴシック" pitchFamily="31" charset="-128"/>
                <a:cs typeface="ＭＳ Ｐゴシック" pitchFamily="-84" charset="-128"/>
              </a:rPr>
              <a:t>orzeczona na okres minimum 12 miesięcy</a:t>
            </a:r>
          </a:p>
          <a:p>
            <a:endParaRPr lang="pl-PL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59F2207-FC8A-D7F9-9CF7-F69EC8C6B70E}"/>
              </a:ext>
            </a:extLst>
          </p:cNvPr>
          <p:cNvSpPr/>
          <p:nvPr/>
        </p:nvSpPr>
        <p:spPr>
          <a:xfrm rot="21019052">
            <a:off x="9718242" y="3605996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r>
              <a:rPr lang="pl-PL" dirty="0"/>
              <a:t>Niezdolność do samodzielnej egzystencji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3C9A613A-4335-6CC0-7207-BC77F87B6CD7}"/>
              </a:ext>
            </a:extLst>
          </p:cNvPr>
          <p:cNvSpPr/>
          <p:nvPr/>
        </p:nvSpPr>
        <p:spPr>
          <a:xfrm rot="20825644">
            <a:off x="9622510" y="4566632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do </a:t>
            </a:r>
            <a:r>
              <a:rPr lang="pl-PL" dirty="0" smtClean="0"/>
              <a:t>1 000 000 </a:t>
            </a:r>
            <a:r>
              <a:rPr lang="pl-PL" dirty="0"/>
              <a:t>zł</a:t>
            </a:r>
          </a:p>
        </p:txBody>
      </p:sp>
    </p:spTree>
    <p:extLst>
      <p:ext uri="{BB962C8B-B14F-4D97-AF65-F5344CB8AC3E}">
        <p14:creationId xmlns:p14="http://schemas.microsoft.com/office/powerpoint/2010/main" val="10242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830B590F-2F9C-489D-348C-2F2B3D305BBC}"/>
              </a:ext>
            </a:extLst>
          </p:cNvPr>
          <p:cNvSpPr txBox="1">
            <a:spLocks/>
          </p:cNvSpPr>
          <p:nvPr/>
        </p:nvSpPr>
        <p:spPr>
          <a:xfrm>
            <a:off x="764605" y="532835"/>
            <a:ext cx="12927330" cy="176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Zakres ubezpieczenia – co nowego?</a:t>
            </a:r>
          </a:p>
        </p:txBody>
      </p:sp>
      <p:sp>
        <p:nvSpPr>
          <p:cNvPr id="4" name="Symbol zastępczy zawartości 17">
            <a:extLst>
              <a:ext uri="{FF2B5EF4-FFF2-40B4-BE49-F238E27FC236}">
                <a16:creationId xmlns:a16="http://schemas.microsoft.com/office/drawing/2014/main" xmlns="" id="{F01BA8FD-41A5-A584-7F03-319C0930A3B8}"/>
              </a:ext>
            </a:extLst>
          </p:cNvPr>
          <p:cNvSpPr txBox="1">
            <a:spLocks/>
          </p:cNvSpPr>
          <p:nvPr/>
        </p:nvSpPr>
        <p:spPr>
          <a:xfrm>
            <a:off x="2043114" y="2265561"/>
            <a:ext cx="6309049" cy="3689350"/>
          </a:xfrm>
          <a:prstGeom prst="rect">
            <a:avLst/>
          </a:prstGeom>
        </p:spPr>
        <p:txBody>
          <a:bodyPr>
            <a:normAutofit/>
          </a:bodyPr>
          <a:lstStyle>
            <a:lvl1pPr marL="234315" indent="-234315" algn="l" defTabSz="937260" rtl="0" eaLnBrk="1" latinLnBrk="0" hangingPunct="1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2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94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4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157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020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3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746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609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72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335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2400" dirty="0">
                <a:ea typeface="ＭＳ Ｐゴシック" pitchFamily="31" charset="-128"/>
                <a:cs typeface="ＭＳ Ｐゴシック" pitchFamily="-84" charset="-128"/>
              </a:rPr>
              <a:t>47 chorób</a:t>
            </a:r>
          </a:p>
          <a:p>
            <a:pPr marL="290513" indent="-290513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altLang="pl-PL" sz="2400" dirty="0">
                <a:ea typeface="ＭＳ Ｐゴシック" pitchFamily="31" charset="-128"/>
                <a:cs typeface="ＭＳ Ｐゴシック" pitchFamily="-84" charset="-128"/>
              </a:rPr>
              <a:t>podział katalogu chorób na 5 koszyków</a:t>
            </a:r>
            <a:endParaRPr lang="pl-PL" sz="2400" dirty="0">
              <a:ea typeface="ＭＳ Ｐゴシック" pitchFamily="31" charset="-128"/>
              <a:cs typeface="ＭＳ Ｐゴシック" pitchFamily="-84" charset="-128"/>
            </a:endParaRPr>
          </a:p>
          <a:p>
            <a:pPr marL="290513" indent="-290513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2400" dirty="0">
                <a:ea typeface="ＭＳ Ｐゴシック" pitchFamily="31" charset="-128"/>
                <a:cs typeface="ＭＳ Ｐゴシック" pitchFamily="-84" charset="-128"/>
              </a:rPr>
              <a:t>możliwe dwie wypłaty (2 x 100%) </a:t>
            </a:r>
          </a:p>
          <a:p>
            <a:pPr marL="290513" indent="-290513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2400" dirty="0">
                <a:ea typeface="ＭＳ Ｐゴシック" pitchFamily="31" charset="-128"/>
                <a:cs typeface="ＭＳ Ｐゴシック" pitchFamily="-84" charset="-128"/>
              </a:rPr>
              <a:t>maksymalna wypłata za choroby z jednego koszyka – 100%</a:t>
            </a:r>
          </a:p>
          <a:p>
            <a:endParaRPr lang="pl-PL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407D6379-A432-3B5A-B17F-F4EEDB745494}"/>
              </a:ext>
            </a:extLst>
          </p:cNvPr>
          <p:cNvSpPr/>
          <p:nvPr/>
        </p:nvSpPr>
        <p:spPr>
          <a:xfrm>
            <a:off x="8950111" y="3894564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Poważne zachorowanie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CE313372-9E48-1B0E-0201-45286C617F35}"/>
              </a:ext>
            </a:extLst>
          </p:cNvPr>
          <p:cNvSpPr/>
          <p:nvPr/>
        </p:nvSpPr>
        <p:spPr>
          <a:xfrm>
            <a:off x="8016183" y="4876046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Do </a:t>
            </a:r>
            <a:r>
              <a:rPr lang="pl-PL" dirty="0" smtClean="0"/>
              <a:t>1 000 000 </a:t>
            </a:r>
            <a:r>
              <a:rPr lang="pl-PL" dirty="0"/>
              <a:t>zł</a:t>
            </a:r>
          </a:p>
        </p:txBody>
      </p:sp>
    </p:spTree>
    <p:extLst>
      <p:ext uri="{BB962C8B-B14F-4D97-AF65-F5344CB8AC3E}">
        <p14:creationId xmlns:p14="http://schemas.microsoft.com/office/powerpoint/2010/main" val="23888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830B590F-2F9C-489D-348C-2F2B3D305BBC}"/>
              </a:ext>
            </a:extLst>
          </p:cNvPr>
          <p:cNvSpPr txBox="1">
            <a:spLocks/>
          </p:cNvSpPr>
          <p:nvPr/>
        </p:nvSpPr>
        <p:spPr>
          <a:xfrm>
            <a:off x="764605" y="532835"/>
            <a:ext cx="12927330" cy="176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Zakres ubezpieczenia – co nowego?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407D6379-A432-3B5A-B17F-F4EEDB745494}"/>
              </a:ext>
            </a:extLst>
          </p:cNvPr>
          <p:cNvSpPr/>
          <p:nvPr/>
        </p:nvSpPr>
        <p:spPr>
          <a:xfrm rot="1477186">
            <a:off x="9429795" y="4206278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 smtClean="0"/>
              <a:t>Operacje chirurgiczne</a:t>
            </a:r>
            <a:endParaRPr lang="pl-PL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CE313372-9E48-1B0E-0201-45286C617F35}"/>
              </a:ext>
            </a:extLst>
          </p:cNvPr>
          <p:cNvSpPr/>
          <p:nvPr/>
        </p:nvSpPr>
        <p:spPr>
          <a:xfrm rot="1517448">
            <a:off x="9247771" y="5145869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Do </a:t>
            </a:r>
            <a:r>
              <a:rPr lang="pl-PL" dirty="0" smtClean="0"/>
              <a:t>50 000 </a:t>
            </a:r>
            <a:r>
              <a:rPr lang="pl-PL" dirty="0"/>
              <a:t>zł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614890"/>
              </p:ext>
            </p:extLst>
          </p:nvPr>
        </p:nvGraphicFramePr>
        <p:xfrm>
          <a:off x="764606" y="2397045"/>
          <a:ext cx="7764798" cy="3018433"/>
        </p:xfrm>
        <a:graphic>
          <a:graphicData uri="http://schemas.openxmlformats.org/drawingml/2006/table">
            <a:tbl>
              <a:tblPr/>
              <a:tblGrid>
                <a:gridCol w="22720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13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21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5041"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Kategoria operacji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sumy ubezpieczenia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Ilość operacji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0942"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0490"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490"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0490"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490"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490"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69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830B590F-2F9C-489D-348C-2F2B3D305BBC}"/>
              </a:ext>
            </a:extLst>
          </p:cNvPr>
          <p:cNvSpPr txBox="1">
            <a:spLocks/>
          </p:cNvSpPr>
          <p:nvPr/>
        </p:nvSpPr>
        <p:spPr>
          <a:xfrm>
            <a:off x="764605" y="532835"/>
            <a:ext cx="12927330" cy="176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Zakres ubezpieczenia – co nowego?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407D6379-A432-3B5A-B17F-F4EEDB745494}"/>
              </a:ext>
            </a:extLst>
          </p:cNvPr>
          <p:cNvSpPr/>
          <p:nvPr/>
        </p:nvSpPr>
        <p:spPr>
          <a:xfrm rot="1477186">
            <a:off x="9429795" y="4206278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 smtClean="0"/>
              <a:t>Pobyt w szpitalu</a:t>
            </a:r>
            <a:endParaRPr lang="pl-PL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CE313372-9E48-1B0E-0201-45286C617F35}"/>
              </a:ext>
            </a:extLst>
          </p:cNvPr>
          <p:cNvSpPr/>
          <p:nvPr/>
        </p:nvSpPr>
        <p:spPr>
          <a:xfrm rot="1517448">
            <a:off x="9247771" y="5145869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Do 1</a:t>
            </a:r>
            <a:r>
              <a:rPr lang="pl-PL" dirty="0" smtClean="0"/>
              <a:t> 000 zł/dzień</a:t>
            </a:r>
            <a:endParaRPr lang="pl-PL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764605" y="2256382"/>
            <a:ext cx="8024382" cy="46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 sz="1600">
                <a:solidFill>
                  <a:schemeClr val="tx1"/>
                </a:solidFill>
                <a:latin typeface="Arial"/>
                <a:ea typeface="ＭＳ Ｐゴシック" pitchFamily="31" charset="-128"/>
                <a:cs typeface="ＭＳ Ｐゴシック" pitchFamily="-84" charset="-128"/>
              </a:defRPr>
            </a:lvl1pPr>
            <a:lvl2pPr marL="9144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2pPr>
            <a:lvl3pPr marL="1143000" indent="-1905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defRPr sz="1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3pPr>
            <a:lvl4pPr marL="1624013" indent="-1905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defRPr sz="1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4pPr>
            <a:lvl5pPr marL="2095500" indent="-1905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defRPr sz="1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HelveticaNeue Condensed" pitchFamily="-112" charset="0"/>
                <a:ea typeface="ＭＳ Ｐゴシック" pitchFamily="-112" charset="-128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HelveticaNeue Condensed" pitchFamily="-112" charset="0"/>
                <a:ea typeface="ＭＳ Ｐゴシック" pitchFamily="-112" charset="-128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HelveticaNeue Condensed" pitchFamily="-112" charset="0"/>
                <a:ea typeface="ＭＳ Ｐゴシック" pitchFamily="-112" charset="-128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HelveticaNeue Condensed" pitchFamily="-112" charset="0"/>
                <a:ea typeface="ＭＳ Ｐゴシック" pitchFamily="-112" charset="-128"/>
              </a:defRPr>
            </a:lvl9pPr>
          </a:lstStyle>
          <a:p>
            <a:pPr marL="290513" marR="0" lvl="0" indent="-2905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Dzień pobytu w szpitalu – </a:t>
            </a:r>
            <a:r>
              <a:rPr kumimoji="0" lang="pl-PL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każdy rozpoczęty dzień pobytu w szpitalu</a:t>
            </a:r>
          </a:p>
          <a:p>
            <a:pPr marL="290513" marR="0" lvl="0" indent="-2905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Długość pobytu w szpitalu:</a:t>
            </a:r>
          </a:p>
          <a:p>
            <a:pPr marL="9144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min. 2 dni 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- pobyt spowodowany 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chorobą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lub ciążą wysokiego ryzyka, porodem o przebiegu patologicznym lub połogiem stanowiącym zagrożenie dla życia kobiety</a:t>
            </a:r>
          </a:p>
          <a:p>
            <a:pPr marL="9144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min. 1 dzień 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- pobyt spowodowany nieszczęśliwym 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wypadkiem</a:t>
            </a:r>
          </a:p>
          <a:p>
            <a:pPr marL="9144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min. 24 godziny 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- pobyt na 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OIOM</a:t>
            </a:r>
          </a:p>
          <a:p>
            <a:pPr marL="290513" marR="0" lvl="0" indent="-2905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290513" marR="0" lvl="0" indent="-2905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Wypłata maksymalnie za </a:t>
            </a:r>
            <a:r>
              <a:rPr lang="pl-PL" sz="2000" b="1" kern="0" smtClean="0"/>
              <a:t>365</a:t>
            </a:r>
            <a:r>
              <a:rPr kumimoji="0" lang="pl-PL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</a:rPr>
              <a:t> 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dni 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pobytu w szpitalu w roku polisowym nawet, gdy pobyt w szpitalu kończy się po zakończeniu ochrony ubezpieczeniowej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None/>
              <a:tabLst/>
              <a:defRPr/>
            </a:pPr>
            <a:endParaRPr kumimoji="0" lang="pl-P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03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9BF2F14A-BB5D-C216-F3FA-B8F22C8BF8A3}"/>
              </a:ext>
            </a:extLst>
          </p:cNvPr>
          <p:cNvSpPr txBox="1">
            <a:spLocks/>
          </p:cNvSpPr>
          <p:nvPr/>
        </p:nvSpPr>
        <p:spPr>
          <a:xfrm>
            <a:off x="764605" y="532835"/>
            <a:ext cx="12927330" cy="176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Zakres ubezpieczenia – co nowego?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59F2207-FC8A-D7F9-9CF7-F69EC8C6B70E}"/>
              </a:ext>
            </a:extLst>
          </p:cNvPr>
          <p:cNvSpPr/>
          <p:nvPr/>
        </p:nvSpPr>
        <p:spPr>
          <a:xfrm rot="21019052">
            <a:off x="10429025" y="2491923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r>
              <a:rPr lang="pl-PL" dirty="0" smtClean="0"/>
              <a:t>Trwały uszczerbek na zdrowiu NW/zawał serca/udar mózgu</a:t>
            </a:r>
            <a:endParaRPr lang="pl-PL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3C9A613A-4335-6CC0-7207-BC77F87B6CD7}"/>
              </a:ext>
            </a:extLst>
          </p:cNvPr>
          <p:cNvSpPr/>
          <p:nvPr/>
        </p:nvSpPr>
        <p:spPr>
          <a:xfrm rot="20825644">
            <a:off x="10222116" y="3459785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do </a:t>
            </a:r>
            <a:r>
              <a:rPr lang="pl-PL" dirty="0" smtClean="0"/>
              <a:t>1 000 000 </a:t>
            </a:r>
            <a:r>
              <a:rPr lang="pl-PL" dirty="0"/>
              <a:t>zł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759183" y="2062472"/>
            <a:ext cx="8979002" cy="471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 sz="1600">
                <a:solidFill>
                  <a:schemeClr val="tx1"/>
                </a:solidFill>
                <a:latin typeface="Arial"/>
                <a:ea typeface="ＭＳ Ｐゴシック" pitchFamily="31" charset="-128"/>
                <a:cs typeface="ＭＳ Ｐゴシック" pitchFamily="-84" charset="-128"/>
              </a:defRPr>
            </a:lvl1pPr>
            <a:lvl2pPr marL="9144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2pPr>
            <a:lvl3pPr marL="1143000" indent="-1905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defRPr sz="1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3pPr>
            <a:lvl4pPr marL="1624013" indent="-1905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defRPr sz="1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4pPr>
            <a:lvl5pPr marL="2095500" indent="-1905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defRPr sz="1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HelveticaNeue Condensed" pitchFamily="-112" charset="0"/>
                <a:ea typeface="ＭＳ Ｐゴシック" pitchFamily="-112" charset="-128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HelveticaNeue Condensed" pitchFamily="-112" charset="0"/>
                <a:ea typeface="ＭＳ Ｐゴシック" pitchFamily="-112" charset="-128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HelveticaNeue Condensed" pitchFamily="-112" charset="0"/>
                <a:ea typeface="ＭＳ Ｐゴシック" pitchFamily="-112" charset="-128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HelveticaNeue Condensed" pitchFamily="-112" charset="0"/>
                <a:ea typeface="ＭＳ Ｐゴシック" pitchFamily="-112" charset="-128"/>
              </a:defRPr>
            </a:lvl9pPr>
          </a:lstStyle>
          <a:p>
            <a:pPr marL="290513" marR="0" lvl="0" indent="-2905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Trwały uszczerbek na zdrowiu w wyniku nieszczęśliwego wypadku (Warianty I-VI i Wariant</a:t>
            </a:r>
            <a:r>
              <a:rPr kumimoji="0" lang="pl-PL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na życzenie</a:t>
            </a: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</a:t>
            </a:r>
          </a:p>
          <a:p>
            <a:pPr marL="290513" marR="0" lvl="0" indent="-2905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Trwały uszczerbek na zdrowiu w wyniku zawału serca lub udaru mózgu (Warianty I-III i Wariant</a:t>
            </a:r>
            <a:r>
              <a:rPr kumimoji="0" lang="pl-PL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na życzenie</a:t>
            </a: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</a:t>
            </a:r>
          </a:p>
          <a:p>
            <a:pPr marL="290513" marR="0" lvl="0" indent="-2905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endParaRPr kumimoji="0" lang="pl-PL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90513" marR="0" lvl="0" indent="-2905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pl-PL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Trwały uszczerbek:</a:t>
            </a:r>
          </a:p>
          <a:p>
            <a:pPr marL="9144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Trwałe, nierokujące poprawy uszkodzenie danego narządu, organu lub układu, polegające na: fizycznej utracie tego narządu, organu lub układu, lub upośledzeniu jego funkcji</a:t>
            </a:r>
          </a:p>
          <a:p>
            <a:pPr marL="9144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Obejmuje wyłącznie przypadki wskazane i opisane w „Tabeli oceny procentowej trwałego uszczerbku na zdrowiu w następstwie nieszczęśliwego wypadku”</a:t>
            </a:r>
          </a:p>
          <a:p>
            <a:pPr marL="9144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Max 100% sumy ubezpieczenia za trwałe uszczerbki spowodowane jednym NW lub jednym zawałem serca albo udarem mózgu</a:t>
            </a:r>
          </a:p>
          <a:p>
            <a:pPr marL="9144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Stopień (procent) trwałego uszczerbku na zdrowiu ustalany jest po zakończeniu procesu leczenia usprawniającego i okresu rehabilitacji, nie później niż po upływie 36 miesięcy od daty zaistnienia nieszczęśliwego wypadku</a:t>
            </a:r>
          </a:p>
        </p:txBody>
      </p:sp>
    </p:spTree>
    <p:extLst>
      <p:ext uri="{BB962C8B-B14F-4D97-AF65-F5344CB8AC3E}">
        <p14:creationId xmlns:p14="http://schemas.microsoft.com/office/powerpoint/2010/main" val="37797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09AD0A09-0AF0-C230-7587-B65CC2831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531463"/>
              </p:ext>
            </p:extLst>
          </p:nvPr>
        </p:nvGraphicFramePr>
        <p:xfrm>
          <a:off x="6811874" y="995780"/>
          <a:ext cx="7427585" cy="5927422"/>
        </p:xfrm>
        <a:graphic>
          <a:graphicData uri="http://schemas.openxmlformats.org/drawingml/2006/table">
            <a:tbl>
              <a:tblPr firstRow="1" firstCol="1" bandRow="1"/>
              <a:tblGrid>
                <a:gridCol w="4209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9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9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48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Rodzaj świadczenia</a:t>
                      </a:r>
                      <a:endParaRPr lang="pl-PL" sz="9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Limity na zdarzenie</a:t>
                      </a:r>
                      <a:endParaRPr lang="pl-PL" sz="9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79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Assistance Max</a:t>
                      </a:r>
                      <a:endParaRPr lang="pl-PL" sz="9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Assistance Plus</a:t>
                      </a:r>
                      <a:endParaRPr lang="pl-PL" sz="9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Dostarczenie leków </a:t>
                      </a:r>
                      <a:endParaRPr lang="pl-PL" sz="9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250 zł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250 zł</a:t>
                      </a:r>
                      <a:endParaRPr lang="pl-PL" sz="9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Opieka nad dziećmi i osobami niesamodzielnymi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150 zł/dzień, max 5 dni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150 zł/dzień, max 5 dni </a:t>
                      </a:r>
                      <a:endParaRPr lang="pl-PL" sz="9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Organizacja procesu rehabilitacyjnego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700 zł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700 zł</a:t>
                      </a:r>
                      <a:endParaRPr lang="pl-PL" sz="9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Organizacja prywatnych lekcji </a:t>
                      </a:r>
                      <a:endParaRPr lang="pl-PL" sz="9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400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400</a:t>
                      </a:r>
                      <a:endParaRPr lang="pl-PL" sz="9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Pobyt opiekuna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1 000 zł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1 000 zł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Pomoc domowa po hospitalizacji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 zł, max 5 dni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 zł, max 5 dni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Pomoc pielęgniarki po hospitalizacji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1500 zł, max 5 dni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1500 zł, max 5 dni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Pomoc psychologa w trudnej sytuacji losowej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Przewóz dzieci do osoby wyznaczonej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bilety, max 200 zł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bilety, max 200 zł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 medyczny do przychodni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1500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1500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 medyczny do szpitala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1 500 zł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1 500 zł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 medyczny z przychodni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1500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1500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 medyczny ze szpitala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1 500 zł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1 500 zł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 pomiędzy placówkami medycznymi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1500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1500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 sprzętu rehabilitacyjnego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 zł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 zł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Wizyta lekarza (po NW)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Wizyta lekarza (po nagłym zachorowaniu)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 zł, 2 razy w roku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 zł, 2 razy w roku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Wizyta pielęgniarki (po NW)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Wizyta położnej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 zł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 zł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Wypożyczenie lub zakup sprzętu rehabilitacyjnego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700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700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 rodzica na wizytę kontrolną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1 500 zł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1 500 zł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Pomoc domowa oraz pielęgniarska dla rodzica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 zł, max 5 dni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 zł, max 5 dni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Osobisty asystent dla rodzica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 zł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 zł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Pomoc medyczna za granicą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250 euro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250 euro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Infolinia baby assistance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tak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tak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Infolinia medyczna </a:t>
                      </a:r>
                      <a:endParaRPr lang="pl-PL" sz="95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tak </a:t>
                      </a:r>
                      <a:endParaRPr lang="pl-PL" sz="95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tak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87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Dostosowanie mieszkania dla osób z dysfunkcjami narządów ruchu</a:t>
                      </a:r>
                      <a:endParaRPr lang="pl-PL" sz="95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5 000 zł</a:t>
                      </a:r>
                      <a:endParaRPr lang="pl-PL" sz="95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– </a:t>
                      </a:r>
                      <a:endParaRPr lang="pl-PL" sz="9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039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Assistance pogrzebowy:</a:t>
                      </a:r>
                      <a:b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organizacja i pokrycie kosztów transportu zwłok do kraju</a:t>
                      </a:r>
                      <a:b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organizacja i pokrycie kosztów pogrzebu</a:t>
                      </a:r>
                      <a:b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organizacja i pokrycie kosztów przejazdu do miejsca pogrzebu</a:t>
                      </a:r>
                      <a:b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pomoc psychologa</a:t>
                      </a:r>
                      <a:b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konsultacje prawne związane z tematyką spadkową</a:t>
                      </a:r>
                      <a:endParaRPr lang="pl-PL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10 000 zł</a:t>
                      </a:r>
                      <a:b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4 000 zł</a:t>
                      </a:r>
                      <a:b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1 000 zł</a:t>
                      </a:r>
                      <a:b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 zł/osoba</a:t>
                      </a:r>
                      <a:b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 konsultacje</a:t>
                      </a:r>
                      <a:endParaRPr lang="pl-PL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– </a:t>
                      </a:r>
                      <a:endParaRPr lang="pl-PL" sz="9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1" marR="3695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xmlns="" id="{F519ABF4-CB8F-EDEB-2C53-66F339901456}"/>
              </a:ext>
            </a:extLst>
          </p:cNvPr>
          <p:cNvSpPr txBox="1">
            <a:spLocks/>
          </p:cNvSpPr>
          <p:nvPr/>
        </p:nvSpPr>
        <p:spPr>
          <a:xfrm>
            <a:off x="718921" y="607421"/>
            <a:ext cx="6593306" cy="1650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Nowy zakres Assistance</a:t>
            </a:r>
          </a:p>
        </p:txBody>
      </p:sp>
      <p:sp>
        <p:nvSpPr>
          <p:cNvPr id="7" name="Symbol zastępczy zawartości 1"/>
          <p:cNvSpPr txBox="1">
            <a:spLocks/>
          </p:cNvSpPr>
          <p:nvPr/>
        </p:nvSpPr>
        <p:spPr bwMode="auto">
          <a:xfrm>
            <a:off x="169817" y="3327912"/>
            <a:ext cx="4124022" cy="123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 sz="1600">
                <a:solidFill>
                  <a:schemeClr val="tx1"/>
                </a:solidFill>
                <a:latin typeface="Arial"/>
                <a:ea typeface="ＭＳ Ｐゴシック" pitchFamily="31" charset="-128"/>
                <a:cs typeface="ＭＳ Ｐゴシック" pitchFamily="-84" charset="-128"/>
              </a:defRPr>
            </a:lvl1pPr>
            <a:lvl2pPr marL="9144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2pPr>
            <a:lvl3pPr marL="1143000" indent="-1905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defRPr sz="1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3pPr>
            <a:lvl4pPr marL="1624013" indent="-1905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defRPr sz="1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4pPr>
            <a:lvl5pPr marL="2095500" indent="-1905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defRPr sz="1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HelveticaNeue Condensed" pitchFamily="-112" charset="0"/>
                <a:ea typeface="ＭＳ Ｐゴシック" pitchFamily="-112" charset="-128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HelveticaNeue Condensed" pitchFamily="-112" charset="0"/>
                <a:ea typeface="ＭＳ Ｐゴシック" pitchFamily="-112" charset="-128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HelveticaNeue Condensed" pitchFamily="-112" charset="0"/>
                <a:ea typeface="ＭＳ Ｐゴシック" pitchFamily="-112" charset="-128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HelveticaNeue Condensed" pitchFamily="-112" charset="0"/>
                <a:ea typeface="ＭＳ Ｐゴシック" pitchFamily="-112" charset="-128"/>
              </a:defRPr>
            </a:lvl9pPr>
          </a:lstStyle>
          <a:p>
            <a:pPr marL="290513" marR="0" lvl="0" indent="-2905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pl-PL" altLang="pl-PL" sz="14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Assistance Max – Wariant na</a:t>
            </a:r>
            <a:r>
              <a:rPr kumimoji="0" lang="pl-PL" altLang="pl-PL" sz="145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 </a:t>
            </a:r>
            <a:r>
              <a:rPr lang="pl-PL" altLang="pl-PL" sz="1450" kern="0" dirty="0">
                <a:solidFill>
                  <a:srgbClr val="000000"/>
                </a:solidFill>
              </a:rPr>
              <a:t>ż</a:t>
            </a:r>
            <a:r>
              <a:rPr kumimoji="0" lang="pl-PL" altLang="pl-PL" sz="145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yczenie</a:t>
            </a:r>
            <a:endParaRPr kumimoji="0" lang="pl-PL" altLang="pl-PL" sz="14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1" charset="-128"/>
            </a:endParaRPr>
          </a:p>
          <a:p>
            <a:pPr marL="290513" marR="0" lvl="0" indent="-2905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pl-PL" altLang="pl-PL" sz="14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Assistance Plus – Warianty I-VI</a:t>
            </a:r>
          </a:p>
          <a:p>
            <a:pPr marL="290513" marR="0" lvl="0" indent="-2905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endParaRPr kumimoji="0" lang="pl-PL" altLang="pl-PL" sz="14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9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45FCC59E-8F27-6F91-83F9-1EDC359866E6}"/>
              </a:ext>
            </a:extLst>
          </p:cNvPr>
          <p:cNvSpPr txBox="1">
            <a:spLocks/>
          </p:cNvSpPr>
          <p:nvPr/>
        </p:nvSpPr>
        <p:spPr>
          <a:xfrm>
            <a:off x="845971" y="603466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Pakiet Kardiologiczny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679874"/>
              </p:ext>
            </p:extLst>
          </p:nvPr>
        </p:nvGraphicFramePr>
        <p:xfrm>
          <a:off x="1734210" y="1879139"/>
          <a:ext cx="10820344" cy="4969229"/>
        </p:xfrm>
        <a:graphic>
          <a:graphicData uri="http://schemas.openxmlformats.org/drawingml/2006/table">
            <a:tbl>
              <a:tblPr/>
              <a:tblGrid>
                <a:gridCol w="2804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73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83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0039">
                <a:tc gridSpan="2"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Rodzaj</a:t>
                      </a:r>
                      <a:r>
                        <a:rPr lang="pl-PL" sz="1200" b="1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świadczenia</a:t>
                      </a:r>
                      <a:endParaRPr lang="pl-PL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Limit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791">
                <a:tc rowSpan="5"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ctr"/>
                      <a:r>
                        <a:rPr lang="pl-PL" sz="1200" b="1" i="0" u="none" strike="noStrike" dirty="0">
                          <a:effectLst/>
                          <a:latin typeface="Arial"/>
                        </a:rPr>
                        <a:t>Pakiet kardiologiczny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ctr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Konsultacje lekarskie (kardiolog, kardiochirurg, dietetyk, psycholog, endokrynolog, chirurg naczyniowy)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ctr"/>
                      <a:r>
                        <a:rPr lang="pl-PL" sz="1200" b="0" i="0" u="none" strike="noStrike">
                          <a:effectLst/>
                          <a:latin typeface="Arial"/>
                        </a:rPr>
                        <a:t>maksymalnie 10 świadczeń do wykorzystania w odniesieniu do maksymalnie jednego zdarzenia ubezpieczeniowego w okresie ochrony ubezpieczeniowej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88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ctr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Diagnostyka laboratoryjna (</a:t>
                      </a:r>
                      <a:r>
                        <a:rPr lang="pl-PL" sz="1200" b="0" i="0" u="none" strike="noStrike" dirty="0" err="1">
                          <a:effectLst/>
                          <a:latin typeface="Arial"/>
                        </a:rPr>
                        <a:t>koagulogram</a:t>
                      </a:r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, </a:t>
                      </a:r>
                      <a:r>
                        <a:rPr lang="pl-PL" sz="1200" b="0" i="0" u="none" strike="noStrike" dirty="0" err="1">
                          <a:effectLst/>
                          <a:latin typeface="Arial"/>
                        </a:rPr>
                        <a:t>cpk</a:t>
                      </a:r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, morfologia, OB, kreatynina, mocznik, elektrolity, TSH, </a:t>
                      </a:r>
                      <a:r>
                        <a:rPr lang="pl-PL" sz="1200" b="0" i="0" u="none" strike="noStrike" dirty="0" err="1">
                          <a:effectLst/>
                          <a:latin typeface="Arial"/>
                        </a:rPr>
                        <a:t>AspAT</a:t>
                      </a:r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, ALAT, glukoza, </a:t>
                      </a:r>
                      <a:r>
                        <a:rPr lang="pl-PL" sz="1200" b="0" i="0" u="none" strike="noStrike" dirty="0" err="1">
                          <a:effectLst/>
                          <a:latin typeface="Arial"/>
                        </a:rPr>
                        <a:t>lipidogram</a:t>
                      </a:r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88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ctr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Rehabilitacja kardiologiczna (maksymalnie jedno świadczenie w Okresie ochrony ubezpieczeniowej (do 10 zabiegów stanowiących łącznie 1 świadczenie)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6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ctr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Badania specjalistyczne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6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Infolinia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bez limitu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689">
                <a:tc rowSpan="3"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ctr"/>
                      <a:r>
                        <a:rPr lang="pl-PL" sz="1200" b="1" i="0" u="none" strike="noStrike" dirty="0">
                          <a:effectLst/>
                          <a:latin typeface="Arial"/>
                        </a:rPr>
                        <a:t>Pobyt w sanatorium kardiologicznym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Pokrycie kosztów noclegu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ctr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2 000 PLN na zdarzenie, 1 zdarzenie w roku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06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Pokrycie kosztów wyżywienia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6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Pokrycie kosztów zabiegów kardiologicznych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778"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pl-P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Teleopieka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kardiologiczna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Aparat EKG, konsultacje z lekarzem kardiologiem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przez 180 dni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689">
                <a:tc rowSpan="8"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ctr"/>
                      <a:r>
                        <a:rPr lang="pl-PL" sz="1200" b="1" i="0" u="none" strike="noStrike" dirty="0">
                          <a:effectLst/>
                          <a:latin typeface="Arial"/>
                        </a:rPr>
                        <a:t>Assistance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Transport medyczny do placówki medycznej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rowSpan="8"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ctr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2 000 PLN na zdarzenie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06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Transport medyczny z placówki medycznej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77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Transport medyczny pomiędzy placówkami medycznymi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06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Dostarczanie leków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06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Dostarczenie posiłków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06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Pomoc pielęgniarki po hospitalizacji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877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Wypożyczenie lub zakup sprzętu rehabilitacyjnego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06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Transport sprzętu rehabilitacyjnego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6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04A1F63B-4F1F-A00E-3277-9CDDAC208E11}"/>
              </a:ext>
            </a:extLst>
          </p:cNvPr>
          <p:cNvSpPr txBox="1">
            <a:spLocks/>
          </p:cNvSpPr>
          <p:nvPr/>
        </p:nvSpPr>
        <p:spPr>
          <a:xfrm>
            <a:off x="788669" y="532835"/>
            <a:ext cx="12927330" cy="176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Wysokie sumy ubezpieczenia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8FFEF6D4-DD41-4254-1F75-21F37CDCE3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702559"/>
              </p:ext>
            </p:extLst>
          </p:nvPr>
        </p:nvGraphicFramePr>
        <p:xfrm>
          <a:off x="1654899" y="2130130"/>
          <a:ext cx="11194869" cy="4422127"/>
        </p:xfrm>
        <a:graphic>
          <a:graphicData uri="http://schemas.openxmlformats.org/drawingml/2006/table">
            <a:tbl>
              <a:tblPr/>
              <a:tblGrid>
                <a:gridCol w="7759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5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590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Ryzyko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Maksymalne</a:t>
                      </a:r>
                      <a:r>
                        <a:rPr lang="pl-PL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świadczenia</a:t>
                      </a:r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(zł)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Śmierć Ubezpieczonego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Śmierć Ubezpieczonego w</a:t>
                      </a:r>
                      <a:r>
                        <a:rPr lang="pl-PL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następstwie wypadku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Śmierć Ubezpieczonego w</a:t>
                      </a:r>
                      <a:r>
                        <a:rPr lang="pl-PL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następstwie wypadku komunikacyjnego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Śmierć Ubezpieczonego w następstwie zawału serca</a:t>
                      </a:r>
                      <a:r>
                        <a:rPr lang="pl-PL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lub</a:t>
                      </a: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udaru mózgu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Trwały uszczerbek na</a:t>
                      </a:r>
                      <a:r>
                        <a:rPr lang="pl-PL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zdrowiu w następstwie wypadku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Trwały uszczerbek na zdrowiu w następstwie zawału serca</a:t>
                      </a:r>
                      <a:r>
                        <a:rPr lang="pl-PL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lub</a:t>
                      </a: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udaru mózgu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Niezdolność Ubezpieczonego do samodzielnej egzystencji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Poważne zachorowanie Ubezpieczonego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Leczenie specjalistyczne Ubezpieczonego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Pobyt Ubezpieczonego w szpitalu z powodu wypadku (za 1 dzień)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Pobyt Ubezpieczonego w szpitalu z powodu choroby (za 1 dzień)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Pobyt Ubezpieczonego na OIOM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Operacje chirurgiczne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4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896DCC49-F0A8-A935-E833-376C39964472}"/>
              </a:ext>
            </a:extLst>
          </p:cNvPr>
          <p:cNvSpPr txBox="1">
            <a:spLocks/>
          </p:cNvSpPr>
          <p:nvPr/>
        </p:nvSpPr>
        <p:spPr>
          <a:xfrm>
            <a:off x="764605" y="532835"/>
            <a:ext cx="12927330" cy="176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INTER Medyk Life – dla kogo?</a:t>
            </a:r>
            <a:endParaRPr lang="pl-PL" dirty="0">
              <a:latin typeface="Calibri bold" panose="020F0702030404030204" pitchFamily="34" charset="0"/>
              <a:ea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4" name="Symbol zastępczy zawartości 17">
            <a:extLst>
              <a:ext uri="{FF2B5EF4-FFF2-40B4-BE49-F238E27FC236}">
                <a16:creationId xmlns:a16="http://schemas.microsoft.com/office/drawing/2014/main" xmlns="" id="{70637DD0-22CF-22C8-7BDB-E9B26D9A3B1D}"/>
              </a:ext>
            </a:extLst>
          </p:cNvPr>
          <p:cNvSpPr txBox="1">
            <a:spLocks/>
          </p:cNvSpPr>
          <p:nvPr/>
        </p:nvSpPr>
        <p:spPr>
          <a:xfrm>
            <a:off x="764605" y="2301580"/>
            <a:ext cx="12441730" cy="411421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34315" indent="-234315" algn="l" defTabSz="937260" rtl="0" eaLnBrk="1" latinLnBrk="0" hangingPunct="1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2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94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4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157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020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3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746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609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72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335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Pracownicy </a:t>
            </a: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szeroko rozumianej branży </a:t>
            </a: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medycznej</a:t>
            </a:r>
            <a:endParaRPr lang="pl-PL" sz="3100" dirty="0">
              <a:ea typeface="ＭＳ Ｐゴシック" pitchFamily="31" charset="-128"/>
              <a:cs typeface="ＭＳ Ｐゴシック" pitchFamily="-84" charset="-128"/>
            </a:endParaRP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Osoby wykonujące </a:t>
            </a: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inny zawód wymieniony w Wykazie zawodów </a:t>
            </a: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Osoby wykonujące </a:t>
            </a: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zawód medyczny w ramach jednoosobowej działalności </a:t>
            </a: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gospodarczej</a:t>
            </a: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Małżonkowie/partnerzy </a:t>
            </a: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oraz </a:t>
            </a: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pełnoletnie dzieci </a:t>
            </a: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Wiek </a:t>
            </a: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wstępu 18 - 69 lat (Warianty życiowe i niezdolność do pracy</a:t>
            </a: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)</a:t>
            </a: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Ubezpieczony – osoba fizyczna</a:t>
            </a: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Ubezpieczający </a:t>
            </a: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- osoba fizyczna, osoba fizyczna prowadząca działalność gospodarczą, osoba prawna lub jednostka nieposiadająca osobowości </a:t>
            </a: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prawnej</a:t>
            </a:r>
            <a:endParaRPr lang="pl-PL" sz="3100" dirty="0">
              <a:ea typeface="ＭＳ Ｐゴシック" pitchFamily="31" charset="-128"/>
              <a:cs typeface="ＭＳ Ｐゴシック" pitchFamily="-84" charset="-128"/>
            </a:endParaRP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endParaRPr lang="pl-PL" sz="3100" dirty="0">
              <a:ea typeface="ＭＳ Ｐゴシック" pitchFamily="31" charset="-128"/>
              <a:cs typeface="ＭＳ Ｐゴシック" pitchFamily="-84" charset="-128"/>
            </a:endParaRP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endParaRPr lang="pl-PL" sz="3100" dirty="0">
              <a:ea typeface="ＭＳ Ｐゴシック" pitchFamily="31" charset="-128"/>
              <a:cs typeface="ＭＳ Ｐゴシック" pitchFamily="-84" charset="-128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11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D1D8BF4E-5A53-30CC-3C01-9E98E6F9F569}"/>
              </a:ext>
            </a:extLst>
          </p:cNvPr>
          <p:cNvSpPr txBox="1">
            <a:spLocks/>
          </p:cNvSpPr>
          <p:nvPr/>
        </p:nvSpPr>
        <p:spPr>
          <a:xfrm>
            <a:off x="788669" y="532835"/>
            <a:ext cx="12927330" cy="176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Niezdolność do pracy </a:t>
            </a:r>
            <a:r>
              <a:rPr lang="pl-PL" dirty="0" smtClean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TYLKO w </a:t>
            </a:r>
            <a:r>
              <a:rPr lang="pl-PL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wyniku choroby i NW</a:t>
            </a:r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xmlns="" id="{44B7023E-4E02-F94A-4A58-CBF25C2837C1}"/>
              </a:ext>
            </a:extLst>
          </p:cNvPr>
          <p:cNvSpPr txBox="1">
            <a:spLocks/>
          </p:cNvSpPr>
          <p:nvPr/>
        </p:nvSpPr>
        <p:spPr>
          <a:xfrm>
            <a:off x="811528" y="2010882"/>
            <a:ext cx="13294215" cy="4659742"/>
          </a:xfrm>
          <a:prstGeom prst="rect">
            <a:avLst/>
          </a:prstGeom>
        </p:spPr>
        <p:txBody>
          <a:bodyPr/>
          <a:lstStyle>
            <a:lvl1pPr marL="234315" indent="-234315" algn="l" defTabSz="937260" rtl="0" eaLnBrk="1" latinLnBrk="0" hangingPunct="1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2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94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4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157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020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3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746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609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72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335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2200" dirty="0" smtClean="0">
                <a:ea typeface="ＭＳ Ｐゴシック" pitchFamily="31" charset="-128"/>
                <a:cs typeface="ＭＳ Ｐゴシック" pitchFamily="-84" charset="-128"/>
              </a:rPr>
              <a:t>Możliwość dokupienia do każdego Wariantu (dla zawodów medycznych prowadzących jednoosobową działalność gospodarczą lub będących jedynymi wspólnikami </a:t>
            </a:r>
            <a:r>
              <a:rPr lang="pl-PL" sz="2200" dirty="0" smtClean="0"/>
              <a:t>jednoosobowej </a:t>
            </a:r>
            <a:r>
              <a:rPr lang="pl-PL" sz="2200" dirty="0"/>
              <a:t>spółki z ograniczoną </a:t>
            </a:r>
            <a:r>
              <a:rPr lang="pl-PL" sz="2200" dirty="0" smtClean="0"/>
              <a:t>odpowiedzialnością</a:t>
            </a:r>
            <a:r>
              <a:rPr lang="pl-PL" sz="2200" dirty="0"/>
              <a:t>)</a:t>
            </a:r>
            <a:endParaRPr lang="pl-PL" sz="2200" dirty="0" smtClean="0">
              <a:ea typeface="ＭＳ Ｐゴシック" pitchFamily="31" charset="-128"/>
              <a:cs typeface="ＭＳ Ｐゴシック" pitchFamily="-84" charset="-128"/>
            </a:endParaRPr>
          </a:p>
          <a:p>
            <a:pPr marL="290513" indent="-290513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2200" dirty="0">
                <a:ea typeface="ＭＳ Ｐゴシック" pitchFamily="31" charset="-128"/>
                <a:cs typeface="ＭＳ Ｐゴシック" pitchFamily="-84" charset="-128"/>
              </a:rPr>
              <a:t>W</a:t>
            </a:r>
            <a:r>
              <a:rPr lang="pl-PL" sz="2200" dirty="0" smtClean="0">
                <a:ea typeface="ＭＳ Ｐゴシック" pitchFamily="31" charset="-128"/>
                <a:cs typeface="ＭＳ Ｐゴシック" pitchFamily="-84" charset="-128"/>
              </a:rPr>
              <a:t>yższe </a:t>
            </a:r>
            <a:r>
              <a:rPr lang="pl-PL" sz="2200" dirty="0">
                <a:ea typeface="ＭＳ Ｐゴシック" pitchFamily="31" charset="-128"/>
                <a:cs typeface="ＭＳ Ｐゴシック" pitchFamily="-84" charset="-128"/>
              </a:rPr>
              <a:t>kwoty świadczenia dziennego – nawet 2 100 zł </a:t>
            </a:r>
            <a:r>
              <a:rPr lang="pl-PL" sz="2200" dirty="0" smtClean="0">
                <a:ea typeface="ＭＳ Ｐゴシック" pitchFamily="31" charset="-128"/>
                <a:cs typeface="ＭＳ Ｐゴシック" pitchFamily="-84" charset="-128"/>
              </a:rPr>
              <a:t>(wypłata </a:t>
            </a:r>
            <a:r>
              <a:rPr lang="pl-PL" sz="2200" dirty="0">
                <a:ea typeface="ＭＳ Ｐゴシック" pitchFamily="31" charset="-128"/>
                <a:cs typeface="ＭＳ Ｐゴシック" pitchFamily="-84" charset="-128"/>
              </a:rPr>
              <a:t>świadczenia dziennego maksymalnie do wysokości przychodu </a:t>
            </a:r>
            <a:r>
              <a:rPr lang="pl-PL" sz="2200" dirty="0" smtClean="0">
                <a:ea typeface="ＭＳ Ｐゴシック" pitchFamily="31" charset="-128"/>
                <a:cs typeface="ＭＳ Ｐゴシック" pitchFamily="-84" charset="-128"/>
              </a:rPr>
              <a:t>dziennego)</a:t>
            </a:r>
            <a:endParaRPr lang="pl-PL" sz="2200" dirty="0">
              <a:ea typeface="ＭＳ Ｐゴシック" pitchFamily="31" charset="-128"/>
              <a:cs typeface="ＭＳ Ｐゴシック" pitchFamily="-84" charset="-128"/>
            </a:endParaRPr>
          </a:p>
          <a:p>
            <a:pPr marL="290513" indent="-290513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2200" dirty="0">
                <a:ea typeface="ＭＳ Ｐゴシック" pitchFamily="31" charset="-128"/>
                <a:cs typeface="ＭＳ Ｐゴシック" pitchFamily="-84" charset="-128"/>
              </a:rPr>
              <a:t>O</a:t>
            </a:r>
            <a:r>
              <a:rPr lang="pl-PL" sz="2200" dirty="0" smtClean="0">
                <a:ea typeface="ＭＳ Ｐゴシック" pitchFamily="31" charset="-128"/>
                <a:cs typeface="ＭＳ Ｐゴシック" pitchFamily="-84" charset="-128"/>
              </a:rPr>
              <a:t>kres </a:t>
            </a:r>
            <a:r>
              <a:rPr lang="pl-PL" sz="2200" dirty="0">
                <a:ea typeface="ＭＳ Ｐゴシック" pitchFamily="31" charset="-128"/>
                <a:cs typeface="ＭＳ Ｐゴシック" pitchFamily="-84" charset="-128"/>
              </a:rPr>
              <a:t>świadczeniowy od:</a:t>
            </a:r>
          </a:p>
          <a:p>
            <a:pPr marL="639763" indent="-285750">
              <a:buFontTx/>
              <a:buChar char="-"/>
              <a:defRPr/>
            </a:pPr>
            <a:r>
              <a:rPr lang="pl-PL" sz="2200" dirty="0"/>
              <a:t>1-go, 15-go lub 31-go dnia niezdolności do pracy w wyniku choroby</a:t>
            </a:r>
          </a:p>
          <a:p>
            <a:pPr marL="639763" indent="-285750">
              <a:buFontTx/>
              <a:buChar char="-"/>
              <a:defRPr/>
            </a:pPr>
            <a:r>
              <a:rPr lang="pl-PL" sz="2200" dirty="0"/>
              <a:t>1-go dnia niezdolności do pracy w wyniku nieszczęśliwego </a:t>
            </a:r>
            <a:r>
              <a:rPr lang="pl-PL" sz="2200" dirty="0" smtClean="0"/>
              <a:t>wypadku</a:t>
            </a:r>
            <a:endParaRPr lang="pl-PL" sz="2200" dirty="0">
              <a:ea typeface="ＭＳ Ｐゴシック" pitchFamily="31" charset="-128"/>
            </a:endParaRPr>
          </a:p>
          <a:p>
            <a:pPr marL="290513" indent="-290513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2200" dirty="0">
                <a:ea typeface="ＭＳ Ｐゴシック" pitchFamily="31" charset="-128"/>
                <a:cs typeface="ＭＳ Ｐゴシック" pitchFamily="-84" charset="-128"/>
              </a:rPr>
              <a:t>P</a:t>
            </a:r>
            <a:r>
              <a:rPr lang="pl-PL" sz="2200" dirty="0" smtClean="0">
                <a:ea typeface="ＭＳ Ｐゴシック" pitchFamily="31" charset="-128"/>
                <a:cs typeface="ＭＳ Ｐゴシック" pitchFamily="-84" charset="-128"/>
              </a:rPr>
              <a:t>od warunkiem, że niezdolność do pracy </a:t>
            </a:r>
            <a:r>
              <a:rPr lang="pl-PL" sz="2200" dirty="0"/>
              <a:t>trwała nieprzerwanie minimum </a:t>
            </a:r>
            <a:r>
              <a:rPr lang="pl-PL" sz="2200" dirty="0" smtClean="0">
                <a:ea typeface="ＭＳ Ｐゴシック" pitchFamily="31" charset="-128"/>
                <a:cs typeface="ＭＳ Ｐゴシック" pitchFamily="-84" charset="-128"/>
              </a:rPr>
              <a:t>:</a:t>
            </a:r>
            <a:endParaRPr lang="pl-PL" sz="2200" dirty="0"/>
          </a:p>
          <a:p>
            <a:pPr marL="639763" lvl="0" indent="-285750">
              <a:buFontTx/>
              <a:buChar char="-"/>
              <a:defRPr/>
            </a:pPr>
            <a:r>
              <a:rPr lang="pl-PL" sz="2200" dirty="0" smtClean="0"/>
              <a:t>31 </a:t>
            </a:r>
            <a:r>
              <a:rPr lang="pl-PL" sz="2200" dirty="0"/>
              <a:t>dni w przypadku choroby</a:t>
            </a:r>
          </a:p>
          <a:p>
            <a:pPr marL="639763" lvl="0" indent="-285750">
              <a:buFontTx/>
              <a:buChar char="-"/>
              <a:defRPr/>
            </a:pPr>
            <a:r>
              <a:rPr lang="pl-PL" sz="2200" dirty="0" smtClean="0"/>
              <a:t>15 </a:t>
            </a:r>
            <a:r>
              <a:rPr lang="pl-PL" sz="2200" dirty="0"/>
              <a:t>dni w przypadku nieszczęśliwego </a:t>
            </a:r>
            <a:r>
              <a:rPr lang="pl-PL" sz="2200" dirty="0" smtClean="0"/>
              <a:t>wypadku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1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896DCC49-F0A8-A935-E833-376C39964472}"/>
              </a:ext>
            </a:extLst>
          </p:cNvPr>
          <p:cNvSpPr txBox="1">
            <a:spLocks/>
          </p:cNvSpPr>
          <p:nvPr/>
        </p:nvSpPr>
        <p:spPr>
          <a:xfrm>
            <a:off x="764605" y="532835"/>
            <a:ext cx="12927330" cy="176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INTER Medyk Life – ankiety medyczne i ocena ryzyka</a:t>
            </a:r>
            <a:endParaRPr lang="pl-PL" dirty="0">
              <a:latin typeface="Calibri bold" panose="020F0702030404030204" pitchFamily="34" charset="0"/>
              <a:ea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676094F2-6424-40BF-977B-0966F28DB91B}"/>
              </a:ext>
            </a:extLst>
          </p:cNvPr>
          <p:cNvSpPr txBox="1">
            <a:spLocks/>
          </p:cNvSpPr>
          <p:nvPr/>
        </p:nvSpPr>
        <p:spPr bwMode="auto">
          <a:xfrm>
            <a:off x="764605" y="1958611"/>
            <a:ext cx="13269526" cy="466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 sz="1600">
                <a:solidFill>
                  <a:schemeClr val="tx1"/>
                </a:solidFill>
                <a:latin typeface="Arial"/>
                <a:ea typeface="ＭＳ Ｐゴシック" pitchFamily="31" charset="-128"/>
                <a:cs typeface="ＭＳ Ｐゴシック" pitchFamily="-84" charset="-128"/>
              </a:defRPr>
            </a:lvl1pPr>
            <a:lvl2pPr marL="9144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2pPr>
            <a:lvl3pPr marL="1143000" indent="-1905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defRPr sz="1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3pPr>
            <a:lvl4pPr marL="1624013" indent="-1905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defRPr sz="1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4pPr>
            <a:lvl5pPr marL="2095500" indent="-1905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defRPr sz="1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HelveticaNeue Condensed" pitchFamily="-112" charset="0"/>
                <a:ea typeface="ＭＳ Ｐゴシック" pitchFamily="-112" charset="-128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HelveticaNeue Condensed" pitchFamily="-112" charset="0"/>
                <a:ea typeface="ＭＳ Ｐゴシック" pitchFamily="-112" charset="-128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HelveticaNeue Condensed" pitchFamily="-112" charset="0"/>
                <a:ea typeface="ＭＳ Ｐゴシック" pitchFamily="-112" charset="-128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HelveticaNeue Condensed" pitchFamily="-112" charset="0"/>
                <a:ea typeface="ＭＳ Ｐゴシック" pitchFamily="-112" charset="-128"/>
              </a:defRPr>
            </a:lvl9pPr>
          </a:lstStyle>
          <a:p>
            <a:pPr marL="290513" marR="0" lvl="0" indent="-290513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endParaRPr kumimoji="0" lang="pl-PL" sz="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1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Ankiety medyczne:</a:t>
            </a:r>
          </a:p>
          <a:p>
            <a:pPr marL="290513" marR="0" lvl="0" indent="-290513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Niezdolność do pracy </a:t>
            </a: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– brak ankiet medycznych</a:t>
            </a:r>
            <a:endParaRPr kumimoji="0" lang="pl-PL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1" charset="-128"/>
            </a:endParaRPr>
          </a:p>
          <a:p>
            <a:pPr marL="290513" marR="0" lvl="0" indent="-290513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Warianty życiowe – SU do 100 000 zł </a:t>
            </a: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– krótka ankieta medyczna</a:t>
            </a:r>
          </a:p>
          <a:p>
            <a:pPr marL="290513" marR="0" lvl="0" indent="-290513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Warianty życiowe - SU powyżej 100 000 zł </a:t>
            </a: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– długa ankieta medyczna + ewentualnie skierowanie na badania w zależności od wieku i SU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None/>
              <a:tabLst/>
              <a:defRPr/>
            </a:pPr>
            <a:endParaRPr kumimoji="0" lang="pl-P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1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Ocena Ryzyka:</a:t>
            </a:r>
          </a:p>
          <a:p>
            <a:pPr marL="290513" marR="0" lvl="0" indent="-290513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Niezdolność do pracy </a:t>
            </a: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– brak oceny ryzyka medycznego</a:t>
            </a:r>
          </a:p>
          <a:p>
            <a:pPr marL="290513" marR="0" lvl="0" indent="-290513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Warianty życiowe I-VI </a:t>
            </a: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– ocena ryzyka medycznego, zawodowego - możliwe przyjęcie na standardzie, wyłączenie chorób z zakresu odpowiedzialności lub odmowa przyjęcia</a:t>
            </a:r>
          </a:p>
          <a:p>
            <a:pPr marL="290513" marR="0" lvl="0" indent="-290513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Wariant życiowy na</a:t>
            </a:r>
            <a:r>
              <a:rPr lang="pl-PL" b="1" kern="0" dirty="0">
                <a:solidFill>
                  <a:srgbClr val="000000"/>
                </a:solidFill>
              </a:rPr>
              <a:t> </a:t>
            </a:r>
            <a:r>
              <a:rPr lang="pl-PL" b="1" kern="0" dirty="0" smtClean="0">
                <a:solidFill>
                  <a:srgbClr val="000000"/>
                </a:solidFill>
              </a:rPr>
              <a:t>życzenie</a:t>
            </a:r>
            <a:r>
              <a:rPr kumimoji="0" lang="pl-PL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 </a:t>
            </a: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– ocena ryzyka medycznego, zawodowego, finansowego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 -</a:t>
            </a: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 możliwe przyjęcie na standardzie, wyłączenie chorób z zakresu odpowiedzialności, podwyższenie składki (</a:t>
            </a:r>
            <a:r>
              <a:rPr kumimoji="0" lang="pl-P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loading</a:t>
            </a: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1" charset="-128"/>
              </a:rPr>
              <a:t>) lub odmowa przyjęcia</a:t>
            </a:r>
          </a:p>
          <a:p>
            <a:pPr marL="290513" marR="0" lvl="0" indent="-290513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FontTx/>
              <a:buBlip>
                <a:blip r:embed="rId2"/>
              </a:buBlip>
              <a:tabLst/>
              <a:defRPr/>
            </a:pPr>
            <a:endParaRPr kumimoji="0" lang="pl-P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591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B6FEAB6-08ED-7E46-E7D8-E9316CCFC3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</a:t>
            </a:r>
            <a:r>
              <a:rPr lang="pl-PL" dirty="0"/>
              <a:t>za uwagę</a:t>
            </a:r>
          </a:p>
        </p:txBody>
      </p:sp>
    </p:spTree>
    <p:extLst>
      <p:ext uri="{BB962C8B-B14F-4D97-AF65-F5344CB8AC3E}">
        <p14:creationId xmlns:p14="http://schemas.microsoft.com/office/powerpoint/2010/main" val="8847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896DCC49-F0A8-A935-E833-376C39964472}"/>
              </a:ext>
            </a:extLst>
          </p:cNvPr>
          <p:cNvSpPr txBox="1">
            <a:spLocks/>
          </p:cNvSpPr>
          <p:nvPr/>
        </p:nvSpPr>
        <p:spPr>
          <a:xfrm>
            <a:off x="764605" y="532835"/>
            <a:ext cx="12927330" cy="176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INTER Medyk Life – dla kogo?</a:t>
            </a:r>
            <a:endParaRPr lang="pl-PL" dirty="0">
              <a:latin typeface="Calibri bold" panose="020F0702030404030204" pitchFamily="34" charset="0"/>
              <a:ea typeface="Calibri bold" panose="020F0702030404030204" pitchFamily="34" charset="0"/>
              <a:cs typeface="Calibri bold" panose="020F0702030404030204" pitchFamily="34" charset="0"/>
            </a:endParaRPr>
          </a:p>
        </p:txBody>
      </p:sp>
      <p:graphicFrame>
        <p:nvGraphicFramePr>
          <p:cNvPr id="5" name="Symbol zastępczy zawartości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449487"/>
              </p:ext>
            </p:extLst>
          </p:nvPr>
        </p:nvGraphicFramePr>
        <p:xfrm>
          <a:off x="930302" y="1877524"/>
          <a:ext cx="11327855" cy="4972981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248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1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4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32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02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505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81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Asystentka dentystyczna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20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Lekarz weterynarii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39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Sanitariusz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1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Diagnosta laboratoryjny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21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Logopeda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40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Specjalista terapii uzależnień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5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Dietetyk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22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Magister farmacji nie zestawiający leków recepturowych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41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Student medycyny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46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 err="1">
                          <a:effectLst/>
                        </a:rPr>
                        <a:t>Dogoterapeuta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23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Magister farmacji zestawiający leki recepturowe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42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Student pozostałego zawodu medycznego/praktykant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1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5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Farmaceuta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24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Opiekun medyczny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43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Technik analityki medycznej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81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6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Felczer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25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Optometrysta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44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Technik dentystyczny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1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7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Fizjoterapeuta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26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Optyk okularowy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45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Technik elektroradiolog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46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8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Fizyk medyczny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27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Ortoptysta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46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Technik farmaceutyczny nie zestawiający leków recepturowych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46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9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Higienistka dentystyczna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28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Osoba zatrudniona na umowę o pracę w placówce medycznej, niewykonująca zawodu medycznego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47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Technik farmaceutyczny zestawiający leki recepturowe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81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10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Higienistka szkolna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29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Perfuzjonista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48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Technik masażysta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1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11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 err="1">
                          <a:effectLst/>
                        </a:rPr>
                        <a:t>Hipoterapeuta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30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Pielęgniarka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49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Technik optyk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167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12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Inspektor ochrony radiologicznej w pracowniach stosujących aparaty rentgenowskie w celach medycznych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31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Podolog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50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Technik ortopeda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81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13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Instruktor terapii uzależnień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32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Położna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51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Technik protetyk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746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14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Koordynator pobierania i przeszczepiania komórek, tkanek i narządów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33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Protetyk słuchu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52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Technik radioterapii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81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15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Kosmetolog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34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Psycholog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53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Technik usług kosmetycznych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81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16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Kosmetyczka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35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Psycholog kliniczny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54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Technik weterynaryjny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81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17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Lekarz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36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Psychoterapeuta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55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Terapeuta zajęciowy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4746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18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>
                          <a:effectLst/>
                        </a:rPr>
                        <a:t>Lekarz dentysta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37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Ratownik medyczny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37260" rtl="0" eaLnBrk="1" fontAlgn="ctr" latinLnBrk="0" hangingPunct="1"/>
                      <a:r>
                        <a:rPr lang="pl-PL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pl-PL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372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Właściciel placówki medycznej lub apteki niewykonujący zawodu medycznego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376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19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Lekarz stażysta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38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</a:rPr>
                        <a:t>Salowa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37260" rtl="0" eaLnBrk="1" fontAlgn="ctr" latinLnBrk="0" hangingPunct="1"/>
                      <a:r>
                        <a:rPr lang="pl-PL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pl-PL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37260" rtl="0" eaLnBrk="1" fontAlgn="ctr" latinLnBrk="0" hangingPunct="1"/>
                      <a:r>
                        <a:rPr lang="pl-PL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PIK, Dyrektor Oddziału INTER, MKK</a:t>
                      </a:r>
                      <a:endParaRPr lang="pl-PL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0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896DCC49-F0A8-A935-E833-376C39964472}"/>
              </a:ext>
            </a:extLst>
          </p:cNvPr>
          <p:cNvSpPr txBox="1">
            <a:spLocks/>
          </p:cNvSpPr>
          <p:nvPr/>
        </p:nvSpPr>
        <p:spPr>
          <a:xfrm>
            <a:off x="764605" y="532835"/>
            <a:ext cx="12927330" cy="176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INTER Medyk Life – umowa ubezpieczenia</a:t>
            </a:r>
            <a:endParaRPr lang="pl-PL" dirty="0">
              <a:latin typeface="Calibri bold" panose="020F0702030404030204" pitchFamily="34" charset="0"/>
              <a:ea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4" name="Symbol zastępczy zawartości 17">
            <a:extLst>
              <a:ext uri="{FF2B5EF4-FFF2-40B4-BE49-F238E27FC236}">
                <a16:creationId xmlns:a16="http://schemas.microsoft.com/office/drawing/2014/main" xmlns="" id="{70637DD0-22CF-22C8-7BDB-E9B26D9A3B1D}"/>
              </a:ext>
            </a:extLst>
          </p:cNvPr>
          <p:cNvSpPr txBox="1">
            <a:spLocks/>
          </p:cNvSpPr>
          <p:nvPr/>
        </p:nvSpPr>
        <p:spPr>
          <a:xfrm>
            <a:off x="764605" y="2332295"/>
            <a:ext cx="12441730" cy="411421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34315" indent="-234315" algn="l" defTabSz="937260" rtl="0" eaLnBrk="1" latinLnBrk="0" hangingPunct="1">
              <a:lnSpc>
                <a:spcPct val="90000"/>
              </a:lnSpc>
              <a:spcBef>
                <a:spcPts val="1025"/>
              </a:spcBef>
              <a:buFont typeface="Arial" panose="020B0604020202020204" pitchFamily="34" charset="0"/>
              <a:buChar char="•"/>
              <a:defRPr sz="2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94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4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157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020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3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746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609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72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3355" indent="-234315" algn="l" defTabSz="937260" rtl="0" eaLnBrk="1" latinLnBrk="0" hangingPunct="1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Każdy </a:t>
            </a: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zawiera indywidualną umowę ubezpieczenia z indywidualnym numerem konta do wpłat </a:t>
            </a: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składek (poza niepełnoletnim dzieckiem)</a:t>
            </a:r>
            <a:endParaRPr lang="pl-PL" sz="3100" dirty="0">
              <a:ea typeface="ＭＳ Ｐゴシック" pitchFamily="31" charset="-128"/>
              <a:cs typeface="ＭＳ Ｐゴシック" pitchFamily="-84" charset="-128"/>
            </a:endParaRP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000" dirty="0">
                <a:ea typeface="ＭＳ Ｐゴシック" pitchFamily="31" charset="-128"/>
                <a:cs typeface="ＭＳ Ｐゴシック" pitchFamily="-84" charset="-128"/>
              </a:rPr>
              <a:t>Wniosek o zawarcie umowy powinien być złożony oraz pierwsza składka powinna zostać opłacona przed datą </a:t>
            </a: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początku odpowiedzialności</a:t>
            </a: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altLang="pl-PL" sz="3100" dirty="0" smtClean="0">
                <a:ea typeface="ＭＳ Ｐゴシック" pitchFamily="31" charset="-128"/>
                <a:cs typeface="ＭＳ Ｐゴシック" pitchFamily="-84" charset="-128"/>
              </a:rPr>
              <a:t>Dowolny początek </a:t>
            </a:r>
            <a:r>
              <a:rPr lang="pl-PL" altLang="pl-PL" sz="3100" dirty="0">
                <a:ea typeface="ＭＳ Ｐゴシック" pitchFamily="31" charset="-128"/>
                <a:cs typeface="ＭＳ Ｐゴシック" pitchFamily="-84" charset="-128"/>
              </a:rPr>
              <a:t>odpowiedzialności nie wcześniej niż od dnia następnego po dniu złożenia wniosku i opłaceniu składki ubezpieczeniowej</a:t>
            </a:r>
            <a:endParaRPr lang="pl-PL" sz="3100" dirty="0">
              <a:ea typeface="ＭＳ Ｐゴシック" pitchFamily="31" charset="-128"/>
              <a:cs typeface="ＭＳ Ｐゴシック" pitchFamily="-84" charset="-128"/>
            </a:endParaRP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Częstotliwość opłacania składki: miesięczna, kwartalna, półroczna, </a:t>
            </a: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roczna</a:t>
            </a:r>
            <a:endParaRPr lang="pl-PL" sz="3100" dirty="0">
              <a:ea typeface="ＭＳ Ｐゴシック" pitchFamily="31" charset="-128"/>
              <a:cs typeface="ＭＳ Ｐゴシック" pitchFamily="-84" charset="-128"/>
            </a:endParaRP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Umowa zawierana na okres 1 roku i przedłużana na kolejny roczny okres, o ile żadna ze stron nie postanowi </a:t>
            </a: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inaczej</a:t>
            </a:r>
            <a:endParaRPr lang="pl-PL" sz="3100" dirty="0">
              <a:ea typeface="ＭＳ Ｐゴシック" pitchFamily="31" charset="-128"/>
              <a:cs typeface="ＭＳ Ｐゴシック" pitchFamily="-84" charset="-128"/>
            </a:endParaRP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Odpowiedzialność kończy się  z dniem </a:t>
            </a: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rocznicy przypadającej </a:t>
            </a: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w roku kalendarzowym, w którym ubezpieczony osiągnął wiek 70 </a:t>
            </a: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lat</a:t>
            </a: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 </a:t>
            </a: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(Warianty życiowe i niezdolność do pracy) </a:t>
            </a: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 smtClean="0">
                <a:ea typeface="ＭＳ Ｐゴシック" pitchFamily="31" charset="-128"/>
                <a:cs typeface="ＭＳ Ｐゴシック" pitchFamily="-84" charset="-128"/>
              </a:rPr>
              <a:t>Możliwość </a:t>
            </a:r>
            <a:r>
              <a:rPr lang="pl-PL" sz="3100" dirty="0">
                <a:ea typeface="ＭＳ Ｐゴシック" pitchFamily="31" charset="-128"/>
                <a:cs typeface="ＭＳ Ｐゴシック" pitchFamily="-84" charset="-128"/>
              </a:rPr>
              <a:t>kontynuacji ubezpieczenia na warunkach IK „INTER Razem Bezpieczniej”.</a:t>
            </a: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endParaRPr lang="pl-PL" sz="3100" dirty="0">
              <a:ea typeface="ＭＳ Ｐゴシック" pitchFamily="31" charset="-128"/>
              <a:cs typeface="ＭＳ Ｐゴシック" pitchFamily="-84" charset="-128"/>
            </a:endParaRPr>
          </a:p>
          <a:p>
            <a:pPr marL="290513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endParaRPr lang="pl-PL" sz="3100" dirty="0">
              <a:ea typeface="ＭＳ Ｐゴシック" pitchFamily="31" charset="-128"/>
              <a:cs typeface="ＭＳ Ｐゴシック" pitchFamily="-84" charset="-128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588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F28AD749-6007-7E9F-BF77-1C8C78D3B7DE}"/>
              </a:ext>
            </a:extLst>
          </p:cNvPr>
          <p:cNvSpPr txBox="1">
            <a:spLocks/>
          </p:cNvSpPr>
          <p:nvPr/>
        </p:nvSpPr>
        <p:spPr>
          <a:xfrm>
            <a:off x="602564" y="354827"/>
            <a:ext cx="11239995" cy="14581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Zakres ubezpieczenia – gotowe warianty</a:t>
            </a:r>
          </a:p>
        </p:txBody>
      </p:sp>
      <p:graphicFrame>
        <p:nvGraphicFramePr>
          <p:cNvPr id="8" name="Symbol zastępczy zawartości 3">
            <a:extLst>
              <a:ext uri="{FF2B5EF4-FFF2-40B4-BE49-F238E27FC236}">
                <a16:creationId xmlns:a16="http://schemas.microsoft.com/office/drawing/2014/main" xmlns="" id="{D500E0A5-B294-1750-8112-52DEDA6D27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400505"/>
              </p:ext>
            </p:extLst>
          </p:nvPr>
        </p:nvGraphicFramePr>
        <p:xfrm>
          <a:off x="1504723" y="1857749"/>
          <a:ext cx="10623107" cy="5199466"/>
        </p:xfrm>
        <a:graphic>
          <a:graphicData uri="http://schemas.openxmlformats.org/drawingml/2006/table">
            <a:tbl>
              <a:tblPr firstRow="1" firstCol="1" bandRow="1"/>
              <a:tblGrid>
                <a:gridCol w="5634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26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26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26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26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26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26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64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87" marR="4658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WYSOKOŚĆ ŚWIADCZENIA (zł)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18" marR="505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2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RYZYKO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87" marR="465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Wariant I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87" marR="46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Wariant II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87" marR="46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Wariant III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87" marR="46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Wariant IV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87" marR="46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Wariant V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87" marR="46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Wariant VI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87" marR="46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Wariant VII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87" marR="46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Śmierć Ubezpieczonego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25 000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35 000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45 000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100 000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150 000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Śmierć Ubezpieczonego w wyniku NW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50 000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70 000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200 000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400 000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Śmierć Ubezpieczonego w wyniku NW przy pracy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60 000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80 000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110 000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150 000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300 000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700 000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Śmierć Ubezpieczonego w wyniku NW komunikacyjnego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60 000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80 000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110 000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150 000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300 000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700 000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Śmierć Ubezpieczonego w wyniku NW komunikacyjnego przy pracy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80 000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100 000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130 000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200 000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400 000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1 000 000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Śmierć Ubezpieczonego w wyniku zawału serca lub udaru mózgu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50 000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70 000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150 000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200 000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Trwały uszczerbek na zdrowiu Ubezpieczonego w wyniku NW (za 1% uszczerbku)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400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750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6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Trwały uszczerbek na zdrowiu Ubezpieczonego w wyniku zawału serca/udaru mózgu (za 1% uszczerbku)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400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Poważne zachorowanie Ubezpieczonego (47 jednostek  chorobowych)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4 000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7 000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15 000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20 000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Pobyt Ubezpieczonego w szpitalu w wyniku NW - stawka dzienna - płatne do 14 dni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120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150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200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za kolejne dni: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60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150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Pobyt Ubezpieczonego w szpitalu z powodu choroby - stawka dzienna - płatne do 14 dni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60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150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za kolejne dni: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38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Pobyt Ubezpieczonego na OIOM - powyżej 24 godzin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600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750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1000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1 500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Operacja chirurgiczna Ubezpieczonego (katalog 600 operacji)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Śmierć Współmałżonka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10 000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12 000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14 000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Śmierć Współmałżonka w wyniku NW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15 000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18 000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21 000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Śmierć Dziecka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6 000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7 000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Śmierć Dziecka w wyniku NW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10 000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12 000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14 000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Urodzenie Dziecka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800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1 200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1 500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Urodzenie Dziecka z wadą wrodzoną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4 000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Urodzenie martwego Dziecka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4 000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Osierocenie Dziecka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3 500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4 500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5 500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Śmierć Rodzica lub Teścia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1 000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1 200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1 500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92" marR="39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8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Assistance Medyczny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87" marR="46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TAK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87" marR="46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TAK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87" marR="46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TAK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87" marR="46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TAK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87" marR="46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TAK</a:t>
                      </a:r>
                    </a:p>
                  </a:txBody>
                  <a:tcPr marL="46587" marR="46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TAK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87" marR="46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-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87" marR="46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35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Składka miesięczna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87" marR="46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65,00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85,00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105,00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65,00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105,00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185,00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1,00   </a:t>
                      </a:r>
                    </a:p>
                  </a:txBody>
                  <a:tcPr marL="8548" marR="8548" marT="85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0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F28AD749-6007-7E9F-BF77-1C8C78D3B7DE}"/>
              </a:ext>
            </a:extLst>
          </p:cNvPr>
          <p:cNvSpPr txBox="1">
            <a:spLocks/>
          </p:cNvSpPr>
          <p:nvPr/>
        </p:nvSpPr>
        <p:spPr>
          <a:xfrm>
            <a:off x="149902" y="354827"/>
            <a:ext cx="12486806" cy="14581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Zakres ubezpieczenia – </a:t>
            </a:r>
            <a:r>
              <a:rPr lang="pl-PL" sz="4800" dirty="0" smtClean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Pakiet </a:t>
            </a:r>
            <a:r>
              <a:rPr lang="pl-PL" sz="4800" dirty="0" err="1" smtClean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Ryzyk</a:t>
            </a:r>
            <a:r>
              <a:rPr lang="pl-PL" sz="4800" dirty="0" smtClean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 Medycznych</a:t>
            </a:r>
            <a:endParaRPr lang="pl-PL" sz="4800" dirty="0">
              <a:latin typeface="Calibri bold" panose="020F0702030404030204" pitchFamily="34" charset="0"/>
              <a:ea typeface="Calibri bold" panose="020F0702030404030204" pitchFamily="34" charset="0"/>
              <a:cs typeface="Calibri bold" panose="020F0702030404030204" pitchFamily="34" charset="0"/>
            </a:endParaRP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828530"/>
              </p:ext>
            </p:extLst>
          </p:nvPr>
        </p:nvGraphicFramePr>
        <p:xfrm>
          <a:off x="1782236" y="2510303"/>
          <a:ext cx="10854472" cy="4107403"/>
        </p:xfrm>
        <a:graphic>
          <a:graphicData uri="http://schemas.openxmlformats.org/drawingml/2006/table">
            <a:tbl>
              <a:tblPr firstRow="1" firstCol="1" bandRow="1"/>
              <a:tblGrid>
                <a:gridCol w="9635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8653"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PAKIET RYZYK MEDYCZNYCH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WYSOKOŚĆ ŚWIADCZENIA (zł)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786"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Trwałe uszkodzenie wzroku w wyniku ekspozycji Ubezpieczonego na promieniowanie laserowe w trakcie wykonywania pracy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15 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000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786"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Urazu kręgosłupa w trakcie wykonywania pracy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15 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000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0"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Zatrucia Ubezpieczonego w wyniku ekspozycji na substancje chemiczne wykorzystywane podczas wykonywania pracy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15 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000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786"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Trwałe uszkodzenie słuchu w wyniku ekspozycji Ubezpieczonego na hałas ultradźwiękowy podczas wykonywania pracy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15 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000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786"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Poważne zachorowanie personelu medycznego (zakażenie wirusem HIV, zakażenie WZW typu B lub C)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15 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000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0"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Doraźna pomoc psychologiczna lub psychiatryczna na wypadek stwierdzenia u Ubezpieczonego „wtórnego zespołu stresu pourazowego” w związku z wykonywaniem pracy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15 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000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786"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Obrażenia ciała Ubezpieczonego spowodowane bezpośrednią fizyczną agresją osób trzecich w miejscu wykonywania pracy </a:t>
                      </a:r>
                    </a:p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(za 1% uszczerbku)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1 500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6786"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Składka miesięczna</a:t>
                      </a:r>
                      <a:endParaRPr lang="pl-PL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6863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3726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0589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7452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34315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81178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8041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749040" algn="l" defTabSz="937260" rtl="0" eaLnBrk="1" latinLnBrk="0" hangingPunct="1">
                        <a:defRPr sz="1845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15 </a:t>
                      </a: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zł</a:t>
                      </a:r>
                      <a:endParaRPr lang="pl-PL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449705" y="1812946"/>
            <a:ext cx="13191344" cy="66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lvl="0" indent="-290513" algn="just"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0A1E64"/>
              </a:buClr>
              <a:buSzPct val="85000"/>
              <a:buBlip>
                <a:blip r:embed="rId2"/>
              </a:buBlip>
              <a:defRPr/>
            </a:pPr>
            <a:r>
              <a:rPr lang="pl-PL" sz="3100" dirty="0" smtClean="0">
                <a:solidFill>
                  <a:prstClr val="black"/>
                </a:solidFill>
                <a:ea typeface="ＭＳ Ｐゴシック" pitchFamily="31" charset="-128"/>
                <a:cs typeface="ＭＳ Ｐゴシック" pitchFamily="-84" charset="-128"/>
              </a:rPr>
              <a:t>Do Wariantów I-VI i Wariantu na życzenie</a:t>
            </a:r>
            <a:endParaRPr lang="pl-PL" sz="3100" dirty="0">
              <a:solidFill>
                <a:prstClr val="black"/>
              </a:solidFill>
              <a:ea typeface="ＭＳ Ｐゴシック" pitchFamily="31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2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1B9397E5-1659-FE86-B459-24BBBA1828C3}"/>
              </a:ext>
            </a:extLst>
          </p:cNvPr>
          <p:cNvSpPr txBox="1">
            <a:spLocks/>
          </p:cNvSpPr>
          <p:nvPr/>
        </p:nvSpPr>
        <p:spPr>
          <a:xfrm>
            <a:off x="-244415" y="4237"/>
            <a:ext cx="12927330" cy="176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Zakres ubezpieczenia – wariant na życzenie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114672C3-B020-44C5-E3FB-38AED2E0097D}"/>
              </a:ext>
            </a:extLst>
          </p:cNvPr>
          <p:cNvSpPr/>
          <p:nvPr/>
        </p:nvSpPr>
        <p:spPr>
          <a:xfrm rot="351007">
            <a:off x="4984208" y="5653705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Ubezpieczenie na życie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4C3E4501-842D-8110-F036-EEA884C97870}"/>
              </a:ext>
            </a:extLst>
          </p:cNvPr>
          <p:cNvSpPr/>
          <p:nvPr/>
        </p:nvSpPr>
        <p:spPr>
          <a:xfrm>
            <a:off x="2333173" y="3810238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Pobyt w szpitalu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807A8200-5CF4-242C-329F-19EF23573C69}"/>
              </a:ext>
            </a:extLst>
          </p:cNvPr>
          <p:cNvSpPr/>
          <p:nvPr/>
        </p:nvSpPr>
        <p:spPr>
          <a:xfrm rot="510948">
            <a:off x="6235702" y="4398006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Uszczerbek na zdrowiu w NW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FFD8BCE5-D476-933F-8054-7649FF487D94}"/>
              </a:ext>
            </a:extLst>
          </p:cNvPr>
          <p:cNvSpPr/>
          <p:nvPr/>
        </p:nvSpPr>
        <p:spPr>
          <a:xfrm rot="21299927">
            <a:off x="3156495" y="4991662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Poważne zachorowanie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2DB9CE3A-8878-108E-564F-C8521371B635}"/>
              </a:ext>
            </a:extLst>
          </p:cNvPr>
          <p:cNvSpPr/>
          <p:nvPr/>
        </p:nvSpPr>
        <p:spPr>
          <a:xfrm rot="20898094">
            <a:off x="2253343" y="2628814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Śmierć w wyniku NW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xmlns="" id="{D4555817-9AAB-3003-DC34-5886AE9E863C}"/>
              </a:ext>
            </a:extLst>
          </p:cNvPr>
          <p:cNvSpPr/>
          <p:nvPr/>
        </p:nvSpPr>
        <p:spPr>
          <a:xfrm rot="840763">
            <a:off x="4831443" y="3349937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r>
              <a:rPr lang="pl-PL" dirty="0"/>
              <a:t>Śmierć w wyniku </a:t>
            </a:r>
          </a:p>
          <a:p>
            <a:pPr algn="ctr"/>
            <a:r>
              <a:rPr lang="pl-PL" dirty="0"/>
              <a:t>zawału serca </a:t>
            </a:r>
            <a:r>
              <a:rPr lang="pl-PL" dirty="0" smtClean="0"/>
              <a:t>lub </a:t>
            </a:r>
            <a:r>
              <a:rPr lang="pl-PL" dirty="0"/>
              <a:t>udaru mózgu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7E650644-13FD-9FFA-2FE0-FBEA148E581A}"/>
              </a:ext>
            </a:extLst>
          </p:cNvPr>
          <p:cNvSpPr/>
          <p:nvPr/>
        </p:nvSpPr>
        <p:spPr>
          <a:xfrm rot="19963943">
            <a:off x="9766300" y="2309902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Leczenie specjalistyczne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15651231-EDE3-D850-C119-15BA00117375}"/>
              </a:ext>
            </a:extLst>
          </p:cNvPr>
          <p:cNvSpPr/>
          <p:nvPr/>
        </p:nvSpPr>
        <p:spPr>
          <a:xfrm rot="551621">
            <a:off x="4127500" y="1836853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r>
              <a:rPr lang="pl-PL" dirty="0"/>
              <a:t>N</a:t>
            </a:r>
            <a:r>
              <a:rPr lang="pl-PL" dirty="0" smtClean="0"/>
              <a:t>iezdolność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do pracy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8EF8DC66-17D2-D272-D96B-7F6BC9FC2589}"/>
              </a:ext>
            </a:extLst>
          </p:cNvPr>
          <p:cNvSpPr/>
          <p:nvPr/>
        </p:nvSpPr>
        <p:spPr>
          <a:xfrm rot="21327376">
            <a:off x="6718300" y="791529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Pakiet kardiologiczny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658484DB-9DB7-862A-EEB5-42700AC82CB7}"/>
              </a:ext>
            </a:extLst>
          </p:cNvPr>
          <p:cNvSpPr/>
          <p:nvPr/>
        </p:nvSpPr>
        <p:spPr>
          <a:xfrm rot="817726">
            <a:off x="6926943" y="2980714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Śmierć w wyniku NWK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23BB53B3-BAFD-F3C8-7323-12F48FEFCB56}"/>
              </a:ext>
            </a:extLst>
          </p:cNvPr>
          <p:cNvSpPr/>
          <p:nvPr/>
        </p:nvSpPr>
        <p:spPr>
          <a:xfrm rot="322435">
            <a:off x="10064671" y="4668311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/>
            <a:endParaRPr lang="pl-PL" sz="1800" dirty="0"/>
          </a:p>
          <a:p>
            <a:pPr algn="ctr"/>
            <a:r>
              <a:rPr lang="pl-PL" sz="1800" dirty="0"/>
              <a:t>Uszczerbek na zdrowiu w wyniku zawału serca </a:t>
            </a:r>
            <a:r>
              <a:rPr lang="pl-PL" sz="1800" dirty="0" smtClean="0"/>
              <a:t>lub udaru </a:t>
            </a:r>
            <a:r>
              <a:rPr lang="pl-PL" sz="1800" dirty="0"/>
              <a:t>mózgu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xmlns="" id="{D32CB3D4-7312-775C-593E-9FD44E238BC2}"/>
              </a:ext>
            </a:extLst>
          </p:cNvPr>
          <p:cNvSpPr/>
          <p:nvPr/>
        </p:nvSpPr>
        <p:spPr>
          <a:xfrm rot="20874283">
            <a:off x="7868196" y="5311998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r>
              <a:rPr lang="pl-PL" dirty="0"/>
              <a:t>Niezdolność do samodzielnej egzystencji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C87D2DFB-F39D-C1FB-5C16-23895D2FE5E0}"/>
              </a:ext>
            </a:extLst>
          </p:cNvPr>
          <p:cNvSpPr/>
          <p:nvPr/>
        </p:nvSpPr>
        <p:spPr>
          <a:xfrm>
            <a:off x="7680423" y="1920772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Operacje chirurgiczne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92BBD272-95A1-D4FE-E535-0D6712707B10}"/>
              </a:ext>
            </a:extLst>
          </p:cNvPr>
          <p:cNvSpPr/>
          <p:nvPr/>
        </p:nvSpPr>
        <p:spPr>
          <a:xfrm rot="21061259">
            <a:off x="1841500" y="1469569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Assistance MAX</a:t>
            </a:r>
          </a:p>
        </p:txBody>
      </p:sp>
    </p:spTree>
    <p:extLst>
      <p:ext uri="{BB962C8B-B14F-4D97-AF65-F5344CB8AC3E}">
        <p14:creationId xmlns:p14="http://schemas.microsoft.com/office/powerpoint/2010/main" val="32869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0A8199C2-5990-D1F1-49DF-2AF0274F808E}"/>
              </a:ext>
            </a:extLst>
          </p:cNvPr>
          <p:cNvSpPr/>
          <p:nvPr/>
        </p:nvSpPr>
        <p:spPr>
          <a:xfrm rot="351007">
            <a:off x="4984208" y="5653705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Ubezpieczenie na życie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C99012E1-F280-1537-F54E-549FF353D870}"/>
              </a:ext>
            </a:extLst>
          </p:cNvPr>
          <p:cNvSpPr/>
          <p:nvPr/>
        </p:nvSpPr>
        <p:spPr>
          <a:xfrm>
            <a:off x="2333173" y="3810238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Pobyt w szpitalu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0B889AD4-9CA7-5FB7-E7C8-C52FE406BFD6}"/>
              </a:ext>
            </a:extLst>
          </p:cNvPr>
          <p:cNvSpPr/>
          <p:nvPr/>
        </p:nvSpPr>
        <p:spPr>
          <a:xfrm rot="510948">
            <a:off x="6235702" y="4398006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Uszczerbek na zdrowiu w NW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EECDF723-E8A7-440C-0E56-48FEA198F5E9}"/>
              </a:ext>
            </a:extLst>
          </p:cNvPr>
          <p:cNvSpPr/>
          <p:nvPr/>
        </p:nvSpPr>
        <p:spPr>
          <a:xfrm rot="21299927">
            <a:off x="3156495" y="4991662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Poważne zachorowanie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944D7F4B-6384-8688-7B94-616769AE8F0E}"/>
              </a:ext>
            </a:extLst>
          </p:cNvPr>
          <p:cNvSpPr/>
          <p:nvPr/>
        </p:nvSpPr>
        <p:spPr>
          <a:xfrm rot="20898094">
            <a:off x="2253343" y="2628814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Śmierć w wyniku NW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CDE19CD1-AEAB-C5EB-9AA1-49D40C1A647A}"/>
              </a:ext>
            </a:extLst>
          </p:cNvPr>
          <p:cNvSpPr txBox="1">
            <a:spLocks/>
          </p:cNvSpPr>
          <p:nvPr/>
        </p:nvSpPr>
        <p:spPr>
          <a:xfrm>
            <a:off x="-424887" y="88459"/>
            <a:ext cx="12927330" cy="176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Zakres ubezpieczenia – wariant na życzenie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xmlns="" id="{372465C1-DFF3-0945-D8DF-C89941A9532A}"/>
              </a:ext>
            </a:extLst>
          </p:cNvPr>
          <p:cNvSpPr/>
          <p:nvPr/>
        </p:nvSpPr>
        <p:spPr>
          <a:xfrm rot="840763">
            <a:off x="4831443" y="3349937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r>
              <a:rPr lang="pl-PL" dirty="0"/>
              <a:t>Śmierć w wyniku </a:t>
            </a:r>
          </a:p>
          <a:p>
            <a:pPr algn="ctr"/>
            <a:r>
              <a:rPr lang="pl-PL" dirty="0"/>
              <a:t>zawału serca </a:t>
            </a:r>
            <a:r>
              <a:rPr lang="pl-PL" dirty="0" smtClean="0"/>
              <a:t>lub </a:t>
            </a:r>
            <a:r>
              <a:rPr lang="pl-PL" dirty="0"/>
              <a:t>udaru mózgu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C358E863-F591-2C43-EA91-B34F1AD81F59}"/>
              </a:ext>
            </a:extLst>
          </p:cNvPr>
          <p:cNvSpPr/>
          <p:nvPr/>
        </p:nvSpPr>
        <p:spPr>
          <a:xfrm rot="19963943">
            <a:off x="9766300" y="2309902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Leczenie specjalistyczne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09B25B1E-454B-8634-3D45-BCC175FC75C6}"/>
              </a:ext>
            </a:extLst>
          </p:cNvPr>
          <p:cNvSpPr/>
          <p:nvPr/>
        </p:nvSpPr>
        <p:spPr>
          <a:xfrm rot="551621">
            <a:off x="4127500" y="1836853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r>
              <a:rPr lang="pl-PL" dirty="0"/>
              <a:t>N</a:t>
            </a:r>
            <a:r>
              <a:rPr lang="pl-PL" dirty="0" smtClean="0"/>
              <a:t>iezdolność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do pracy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7C6A9645-3B52-6878-C764-07258FD2E6DD}"/>
              </a:ext>
            </a:extLst>
          </p:cNvPr>
          <p:cNvSpPr/>
          <p:nvPr/>
        </p:nvSpPr>
        <p:spPr>
          <a:xfrm rot="21327376">
            <a:off x="6718300" y="791529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Pakiet kardiologiczny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61F0C6A6-9A0F-2365-249D-AFA29E628AF4}"/>
              </a:ext>
            </a:extLst>
          </p:cNvPr>
          <p:cNvSpPr/>
          <p:nvPr/>
        </p:nvSpPr>
        <p:spPr>
          <a:xfrm rot="817726">
            <a:off x="6926943" y="2980714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Śmierć w wyniku NWK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1AEEDF69-8F88-3104-8C16-63DA17B60B66}"/>
              </a:ext>
            </a:extLst>
          </p:cNvPr>
          <p:cNvSpPr/>
          <p:nvPr/>
        </p:nvSpPr>
        <p:spPr>
          <a:xfrm rot="322435">
            <a:off x="9308409" y="4589543"/>
            <a:ext cx="3514381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r>
              <a:rPr lang="pl-PL" dirty="0"/>
              <a:t>Uszczerbek na zdrowiu w wyniku zawału serca </a:t>
            </a:r>
            <a:r>
              <a:rPr lang="pl-PL" dirty="0" smtClean="0"/>
              <a:t>lub udaru </a:t>
            </a:r>
            <a:r>
              <a:rPr lang="pl-PL" dirty="0"/>
              <a:t>mózgu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xmlns="" id="{0E2AE729-C0F9-565E-6E06-6B690DF86999}"/>
              </a:ext>
            </a:extLst>
          </p:cNvPr>
          <p:cNvSpPr/>
          <p:nvPr/>
        </p:nvSpPr>
        <p:spPr>
          <a:xfrm rot="20874283">
            <a:off x="7868196" y="5311998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r>
              <a:rPr lang="pl-PL" dirty="0"/>
              <a:t>Niezdolność do samodzielnej egzystencji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73248CB0-025C-AAC4-C3D7-68F32DE919E4}"/>
              </a:ext>
            </a:extLst>
          </p:cNvPr>
          <p:cNvSpPr/>
          <p:nvPr/>
        </p:nvSpPr>
        <p:spPr>
          <a:xfrm>
            <a:off x="7680423" y="1920772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Operacje chirurgiczne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7ACE705B-8859-6197-EC8C-1DC0994616BE}"/>
              </a:ext>
            </a:extLst>
          </p:cNvPr>
          <p:cNvSpPr/>
          <p:nvPr/>
        </p:nvSpPr>
        <p:spPr>
          <a:xfrm rot="20216900">
            <a:off x="9766300" y="3456038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Leczenie Bez Granic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55EB2929-6154-1686-5E93-F9B151EE7B7D}"/>
              </a:ext>
            </a:extLst>
          </p:cNvPr>
          <p:cNvSpPr/>
          <p:nvPr/>
        </p:nvSpPr>
        <p:spPr>
          <a:xfrm rot="21061259">
            <a:off x="1841500" y="1469569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Assistance MAX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68DB0450-724E-1B10-E97F-82A2321AE538}"/>
              </a:ext>
            </a:extLst>
          </p:cNvPr>
          <p:cNvSpPr txBox="1"/>
          <p:nvPr/>
        </p:nvSpPr>
        <p:spPr>
          <a:xfrm>
            <a:off x="8383009" y="-202897"/>
            <a:ext cx="6094378" cy="9248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9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21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5 -0.0206 L 0.00925 -0.0206 C -0.03854 -0.01898 -0.03711 -0.01736 -0.09414 -0.02616 C -0.17864 -0.03935 -0.08737 -0.03472 -0.17825 -0.03843 L -0.33594 -0.04375 L -0.40794 -0.04121 C -0.41315 -0.04097 -0.41953 -0.03912 -0.42474 -0.03704 C -0.43281 -0.0338 -0.42721 -0.03426 -0.43307 -0.03426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1527 L -0.00078 -0.01527 L -0.10716 -0.01666 C -0.26797 -0.02315 0.05403 -0.02037 -0.18685 -0.02222 L -0.56094 -0.02338 " pathEditMode="relative" ptsTypes="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41 -0.01065 L -0.01341 -0.01065 L -0.07083 0.01111 C -0.08411 0.01597 -0.09713 0.02338 -0.11068 0.02592 C -0.12669 0.02916 -0.14271 0.03356 -0.15885 0.03541 C -0.17331 0.03726 -0.26914 0.04583 -0.30508 0.04768 L -0.34635 0.04907 L -0.52396 0.05185 C -0.52747 0.05231 -0.53112 0.05277 -0.53463 0.05324 C -0.54974 0.05439 -0.56706 0.05486 -0.58216 0.05578 C -0.60286 0.05717 -0.59661 0.05787 -0.62031 0.05856 L -0.6793 0.05995 C -0.68411 0.06041 -0.68906 0.06064 -0.69388 0.06134 C -0.69492 0.06157 -0.69583 0.06226 -0.69687 0.06273 C -0.69922 0.06365 -0.70156 0.06435 -0.70377 0.06527 C -0.70859 0.06759 -0.70885 0.06875 -0.7138 0.07222 C -0.71653 0.07407 -0.7194 0.07569 -0.72213 0.07754 C -0.72396 0.07893 -0.72578 0.08009 -0.72747 0.08171 C -0.72851 0.08263 -0.73242 0.08773 -0.73281 0.08842 C -0.73398 0.09027 -0.73476 0.09236 -0.73594 0.09398 C -0.73958 0.09861 -0.73724 0.09189 -0.73893 0.09814 " pathEditMode="relative" ptsTypes="AAAAAAA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00532 L 0.01211 -0.00532 C -0.01758 -0.00625 -0.10326 -0.01042 -0.13724 -0.00671 C -0.17005 -0.00278 -0.20781 0.01088 -0.23971 0.02477 C -0.28281 0.04329 -0.33451 0.06482 -0.37591 0.09815 C -0.4069 0.12315 -0.425 0.16829 -0.44948 0.20972 C -0.45886 0.22593 -0.47917 0.25533 -0.48841 0.275 C -0.49154 0.28171 -0.49375 0.28935 -0.49609 0.29676 C -0.49805 0.30301 -0.49961 0.30972 -0.50143 0.31597 C -0.50261 0.31968 -0.50417 0.32292 -0.50534 0.32685 C -0.50547 0.32755 -0.50534 0.3287 -0.50534 0.32963 " pathEditMode="relative" ptsTypes="AAAAAAAAA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649 L 0.00039 -0.00649 C -0.02109 -0.0007 -0.04258 0.00439 -0.06393 0.01111 C -0.0845 0.01759 -0.10469 0.02685 -0.12513 0.03287 C -0.15807 0.04236 -0.20143 0.04884 -0.23463 0.05324 C -0.25065 0.05532 -0.26666 0.05763 -0.28281 0.05879 C -0.30469 0.05995 -0.32669 0.05972 -0.3487 0.06018 L -0.45039 0.0574 C -0.45651 0.05717 -0.46263 0.05671 -0.46875 0.05601 C -0.48411 0.05393 -0.49531 0.04606 -0.51159 0.04097 C -0.51901 0.03865 -0.52643 0.0368 -0.53385 0.03425 C -0.54075 0.03171 -0.54752 0.02824 -0.55456 0.02615 C -0.56028 0.0243 -0.56627 0.02361 -0.57213 0.02199 C -0.58034 0.01967 -0.58841 0.0162 -0.59661 0.01388 C -0.60495 0.01134 -0.61341 0.00949 -0.62187 0.00694 C -0.62708 0.00532 -0.64323 -0.00139 -0.64713 -0.00394 C -0.66484 -0.01528 -0.672 -0.02524 -0.68919 -0.03102 C -0.69297 -0.03241 -0.69687 -0.03195 -0.70065 -0.03241 L -0.71133 -0.03658 C -0.71536 -0.03797 -0.71458 -0.03774 -0.71666 -0.03774 " pathEditMode="relative" ptsTypes="AAAAAAAAAAAAAAA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89 -0.01987 L 0.02789 -0.01964 C -0.00336 -0.02687 -0.03385 -0.035 -0.06488 -0.04019 C -0.07205 -0.04177 -0.16211 -0.05374 -0.18728 -0.05532 C -0.20768 -0.05668 -0.22797 -0.05713 -0.24848 -0.05803 C -0.25303 -0.05894 -0.2577 -0.05939 -0.26226 -0.06074 C -0.26833 -0.06233 -0.27452 -0.06481 -0.2806 -0.06617 C -0.29579 -0.06955 -0.33669 -0.07701 -0.35481 -0.07836 C -0.37608 -0.07994 -0.39713 -0.08039 -0.4184 -0.0813 L -0.44661 -0.08243 L -0.53005 -0.0813 C -0.54937 -0.08084 -0.5676 -0.07972 -0.58669 -0.07836 C -0.60275 -0.0761 -0.61718 -0.07452 -0.63346 -0.07046 C -0.64008 -0.06842 -0.6467 -0.06639 -0.65321 -0.06346 C -0.65798 -0.06142 -0.66254 -0.05803 -0.6671 -0.05532 C -0.67241 -0.0481 -0.67827 -0.042 -0.68316 -0.03364 C -0.6888 -0.02416 -0.69325 -0.01242 -0.69846 -0.00225 C -0.69965 -4.79675E-6 -0.70225 0.00475 -0.70225 0.00497 " pathEditMode="relative" rAng="0" ptsTypes="AAAAAAAAAAAAA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13" y="-189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7 0.08333 L -0.0957 0.08333 C -0.12409 0.10139 -0.13333 0.10787 -0.16159 0.12291 C -0.16745 0.12592 -0.1733 0.1287 -0.17916 0.13102 C -0.18711 0.13403 -0.20156 0.1375 -0.20898 0.13912 C -0.21341 0.14004 -0.21771 0.14074 -0.222 0.1419 C -0.22864 0.14352 -0.23528 0.14606 -0.24192 0.14722 C -0.25156 0.14907 -0.26133 0.15 -0.27109 0.15139 C -0.29531 0.15463 -0.2914 0.15393 -0.31471 0.15555 L -0.41797 0.15278 C -0.43489 0.15046 -0.45117 0.14097 -0.46771 0.13495 C -0.47877 0.13102 -0.48984 0.12801 -0.50065 0.12291 C -0.5181 0.11435 -0.52604 0.11342 -0.54049 0.09838 C -0.54635 0.09213 -0.55117 0.08333 -0.55729 0.07801 L -0.5664 0.0699 " pathEditMode="relative" ptsTypes="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62 -0.00324 L 0.04362 -0.00324 C -0.0233 4.07407E-6 -0.00208 -0.00024 -0.1164 -0.0044 C -0.13528 -0.0051 -0.15416 -0.00741 -0.17304 -0.00857 L -0.2151 -0.01135 C -0.23346 -0.0132 -0.25182 -0.01598 -0.27018 -0.01829 L -0.28164 -0.01945 " pathEditMode="relative" ptsTypes="AAAAA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03 -0.00486 L 0.02903 -0.00486 C -0.03985 0.01644 -0.00417 0.00857 -0.09805 0.01528 C -0.21706 0.02362 -0.22617 0.01945 -0.39193 0.01945 " pathEditMode="relative" ptsTypes="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9 -0.04815 L -0.10299 -0.04815 C -0.125 -0.04838 -0.21445 -0.02778 -0.25924 -0.06042 C -0.28919 -0.08241 -0.31093 -0.1044 -0.33645 -0.14074 C -0.34309 -0.15 -0.35403 -0.17315 -0.35403 -0.17315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88 0.02014 L -0.04388 0.02014 C -0.06784 0.01922 -0.0918 0.01667 -0.11575 0.01737 C -0.15182 0.01829 -0.22344 0.02454 -0.26354 0.03357 C -0.28151 0.03774 -0.29922 0.04445 -0.31706 0.05 C -0.32265 0.0544 -0.32877 0.05764 -0.33398 0.06366 C -0.33919 0.06945 -0.34453 0.07871 -0.347 0.08936 C -0.34739 0.09144 -0.34752 0.09399 -0.34765 0.0963 " pathEditMode="relative" ptsTypes="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7C0C3E-0B6A-EEEE-8527-60F4026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5" y="1138655"/>
            <a:ext cx="10778490" cy="58782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13E4726D-21EE-0304-6FD1-E9A9E1DA71CD}"/>
              </a:ext>
            </a:extLst>
          </p:cNvPr>
          <p:cNvSpPr txBox="1">
            <a:spLocks/>
          </p:cNvSpPr>
          <p:nvPr/>
        </p:nvSpPr>
        <p:spPr>
          <a:xfrm>
            <a:off x="-534800" y="-19589"/>
            <a:ext cx="12927330" cy="1768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372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Zakres ubezpieczenia – różne konfiguracje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77D78481-7805-29A6-F4BA-6F1BD7C82217}"/>
              </a:ext>
            </a:extLst>
          </p:cNvPr>
          <p:cNvSpPr/>
          <p:nvPr/>
        </p:nvSpPr>
        <p:spPr>
          <a:xfrm>
            <a:off x="1819791" y="5532211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Ubezpieczenie na życie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9D627F1A-0797-91AC-58B3-4103E31F1AC8}"/>
              </a:ext>
            </a:extLst>
          </p:cNvPr>
          <p:cNvSpPr/>
          <p:nvPr/>
        </p:nvSpPr>
        <p:spPr>
          <a:xfrm>
            <a:off x="1819790" y="4575042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Śmierć w wyniku NW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EA0E4C2A-B34E-4F84-3ABC-5F10596DA4FA}"/>
              </a:ext>
            </a:extLst>
          </p:cNvPr>
          <p:cNvSpPr/>
          <p:nvPr/>
        </p:nvSpPr>
        <p:spPr>
          <a:xfrm>
            <a:off x="1819790" y="3593515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Poważne zachorowanie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E71210C7-0038-D1C1-DA4B-60230A6754EF}"/>
              </a:ext>
            </a:extLst>
          </p:cNvPr>
          <p:cNvSpPr/>
          <p:nvPr/>
        </p:nvSpPr>
        <p:spPr>
          <a:xfrm>
            <a:off x="1819790" y="2636346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Assistance MAX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243B5707-B4C5-6448-55A4-3D2C0C9445DA}"/>
              </a:ext>
            </a:extLst>
          </p:cNvPr>
          <p:cNvSpPr/>
          <p:nvPr/>
        </p:nvSpPr>
        <p:spPr>
          <a:xfrm>
            <a:off x="1786205" y="1663703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Pobyt w szpitalu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xmlns="" id="{F07A5FC2-3AFC-B6B9-B516-CB01D123F393}"/>
              </a:ext>
            </a:extLst>
          </p:cNvPr>
          <p:cNvSpPr/>
          <p:nvPr/>
        </p:nvSpPr>
        <p:spPr>
          <a:xfrm>
            <a:off x="5413526" y="5532210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Ubezpieczenie na życie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7680F4E2-5AB5-C73E-BDD5-5E70A1ECCA26}"/>
              </a:ext>
            </a:extLst>
          </p:cNvPr>
          <p:cNvSpPr/>
          <p:nvPr/>
        </p:nvSpPr>
        <p:spPr>
          <a:xfrm>
            <a:off x="5378587" y="4575041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r>
              <a:rPr lang="pl-PL" dirty="0"/>
              <a:t>N</a:t>
            </a:r>
            <a:r>
              <a:rPr lang="pl-PL" dirty="0" smtClean="0"/>
              <a:t>iezdolność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do pracy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8C903F08-2995-977D-3287-4F83A8DBD3DD}"/>
              </a:ext>
            </a:extLst>
          </p:cNvPr>
          <p:cNvSpPr/>
          <p:nvPr/>
        </p:nvSpPr>
        <p:spPr>
          <a:xfrm>
            <a:off x="9007261" y="5532209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Ubezpieczenie na życie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193237BB-FDB5-E11A-0E61-2FFEF2A89AC3}"/>
              </a:ext>
            </a:extLst>
          </p:cNvPr>
          <p:cNvSpPr/>
          <p:nvPr/>
        </p:nvSpPr>
        <p:spPr>
          <a:xfrm>
            <a:off x="9007261" y="4575040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Poważne zachorowanie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4580C10B-ECBE-7AF3-99D0-AD4527B253E7}"/>
              </a:ext>
            </a:extLst>
          </p:cNvPr>
          <p:cNvSpPr/>
          <p:nvPr/>
        </p:nvSpPr>
        <p:spPr>
          <a:xfrm>
            <a:off x="9007261" y="3593514"/>
            <a:ext cx="3200400" cy="1078865"/>
          </a:xfrm>
          <a:custGeom>
            <a:avLst/>
            <a:gdLst/>
            <a:ahLst/>
            <a:cxnLst/>
            <a:rect l="l" t="t" r="r" b="b"/>
            <a:pathLst>
              <a:path w="1953260" h="1002664">
                <a:moveTo>
                  <a:pt x="1681187" y="0"/>
                </a:moveTo>
                <a:lnTo>
                  <a:pt x="1465199" y="0"/>
                </a:lnTo>
                <a:lnTo>
                  <a:pt x="1451182" y="2828"/>
                </a:lnTo>
                <a:lnTo>
                  <a:pt x="1439738" y="10542"/>
                </a:lnTo>
                <a:lnTo>
                  <a:pt x="1432023" y="21983"/>
                </a:lnTo>
                <a:lnTo>
                  <a:pt x="1429194" y="35991"/>
                </a:lnTo>
                <a:lnTo>
                  <a:pt x="1429194" y="93598"/>
                </a:lnTo>
                <a:lnTo>
                  <a:pt x="1120495" y="93598"/>
                </a:lnTo>
                <a:lnTo>
                  <a:pt x="1120495" y="35991"/>
                </a:lnTo>
                <a:lnTo>
                  <a:pt x="1117666" y="21983"/>
                </a:lnTo>
                <a:lnTo>
                  <a:pt x="1109951" y="10542"/>
                </a:lnTo>
                <a:lnTo>
                  <a:pt x="1098507" y="2828"/>
                </a:lnTo>
                <a:lnTo>
                  <a:pt x="1084491" y="0"/>
                </a:lnTo>
                <a:lnTo>
                  <a:pt x="868489" y="0"/>
                </a:lnTo>
                <a:lnTo>
                  <a:pt x="854480" y="2828"/>
                </a:lnTo>
                <a:lnTo>
                  <a:pt x="843040" y="10542"/>
                </a:lnTo>
                <a:lnTo>
                  <a:pt x="835326" y="21983"/>
                </a:lnTo>
                <a:lnTo>
                  <a:pt x="832497" y="35991"/>
                </a:lnTo>
                <a:lnTo>
                  <a:pt x="832497" y="93598"/>
                </a:lnTo>
                <a:lnTo>
                  <a:pt x="523798" y="93598"/>
                </a:lnTo>
                <a:lnTo>
                  <a:pt x="523798" y="35991"/>
                </a:lnTo>
                <a:lnTo>
                  <a:pt x="520968" y="21983"/>
                </a:lnTo>
                <a:lnTo>
                  <a:pt x="513249" y="10542"/>
                </a:lnTo>
                <a:lnTo>
                  <a:pt x="501804" y="2828"/>
                </a:lnTo>
                <a:lnTo>
                  <a:pt x="487794" y="0"/>
                </a:lnTo>
                <a:lnTo>
                  <a:pt x="271792" y="0"/>
                </a:lnTo>
                <a:lnTo>
                  <a:pt x="257782" y="2828"/>
                </a:lnTo>
                <a:lnTo>
                  <a:pt x="246337" y="10542"/>
                </a:lnTo>
                <a:lnTo>
                  <a:pt x="238618" y="21983"/>
                </a:lnTo>
                <a:lnTo>
                  <a:pt x="235788" y="35991"/>
                </a:lnTo>
                <a:lnTo>
                  <a:pt x="235788" y="93598"/>
                </a:lnTo>
                <a:lnTo>
                  <a:pt x="71996" y="93598"/>
                </a:lnTo>
                <a:lnTo>
                  <a:pt x="43971" y="99256"/>
                </a:lnTo>
                <a:lnTo>
                  <a:pt x="21086" y="114685"/>
                </a:lnTo>
                <a:lnTo>
                  <a:pt x="5657" y="137570"/>
                </a:lnTo>
                <a:lnTo>
                  <a:pt x="0" y="165595"/>
                </a:lnTo>
                <a:lnTo>
                  <a:pt x="0" y="930592"/>
                </a:lnTo>
                <a:lnTo>
                  <a:pt x="5657" y="958617"/>
                </a:lnTo>
                <a:lnTo>
                  <a:pt x="21086" y="981502"/>
                </a:lnTo>
                <a:lnTo>
                  <a:pt x="43971" y="996931"/>
                </a:lnTo>
                <a:lnTo>
                  <a:pt x="71996" y="1002588"/>
                </a:lnTo>
                <a:lnTo>
                  <a:pt x="1880996" y="1002588"/>
                </a:lnTo>
                <a:lnTo>
                  <a:pt x="1909021" y="996931"/>
                </a:lnTo>
                <a:lnTo>
                  <a:pt x="1931906" y="981502"/>
                </a:lnTo>
                <a:lnTo>
                  <a:pt x="1947335" y="958617"/>
                </a:lnTo>
                <a:lnTo>
                  <a:pt x="1952993" y="930592"/>
                </a:lnTo>
                <a:lnTo>
                  <a:pt x="1952993" y="165595"/>
                </a:lnTo>
                <a:lnTo>
                  <a:pt x="1947335" y="137570"/>
                </a:lnTo>
                <a:lnTo>
                  <a:pt x="1931906" y="114685"/>
                </a:lnTo>
                <a:lnTo>
                  <a:pt x="1909021" y="99256"/>
                </a:lnTo>
                <a:lnTo>
                  <a:pt x="1880996" y="93598"/>
                </a:lnTo>
                <a:lnTo>
                  <a:pt x="1717192" y="93598"/>
                </a:lnTo>
                <a:lnTo>
                  <a:pt x="1717192" y="35991"/>
                </a:lnTo>
                <a:lnTo>
                  <a:pt x="1714363" y="21983"/>
                </a:lnTo>
                <a:lnTo>
                  <a:pt x="1706648" y="10542"/>
                </a:lnTo>
                <a:lnTo>
                  <a:pt x="1695203" y="2828"/>
                </a:lnTo>
                <a:lnTo>
                  <a:pt x="168118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Leczenie specjalistyczne</a:t>
            </a:r>
          </a:p>
        </p:txBody>
      </p:sp>
    </p:spTree>
    <p:extLst>
      <p:ext uri="{BB962C8B-B14F-4D97-AF65-F5344CB8AC3E}">
        <p14:creationId xmlns:p14="http://schemas.microsoft.com/office/powerpoint/2010/main" val="39579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</TotalTime>
  <Words>2441</Words>
  <Application>Microsoft Office PowerPoint</Application>
  <PresentationFormat>Niestandardowy</PresentationFormat>
  <Paragraphs>783</Paragraphs>
  <Slides>22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22</vt:i4>
      </vt:variant>
    </vt:vector>
  </HeadingPairs>
  <TitlesOfParts>
    <vt:vector size="34" baseType="lpstr">
      <vt:lpstr>Calibri</vt:lpstr>
      <vt:lpstr>ＭＳ Ｐゴシック</vt:lpstr>
      <vt:lpstr>Arial Narrow</vt:lpstr>
      <vt:lpstr>Times New Roman</vt:lpstr>
      <vt:lpstr>Calibri Light</vt:lpstr>
      <vt:lpstr>Montserrat SemiBold</vt:lpstr>
      <vt:lpstr>Montserrat</vt:lpstr>
      <vt:lpstr>Calibri bold</vt:lpstr>
      <vt:lpstr>Arial</vt:lpstr>
      <vt:lpstr>Projekt niestandardowy</vt:lpstr>
      <vt:lpstr>Motyw pakietu Office</vt:lpstr>
      <vt:lpstr>1_Projekt niestandardowy</vt:lpstr>
      <vt:lpstr>Prezentacja programu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 Wróblewski</dc:creator>
  <cp:lastModifiedBy>Anna Antonowicz</cp:lastModifiedBy>
  <cp:revision>447</cp:revision>
  <dcterms:created xsi:type="dcterms:W3CDTF">2017-01-26T11:50:14Z</dcterms:created>
  <dcterms:modified xsi:type="dcterms:W3CDTF">2023-11-03T08:59:17Z</dcterms:modified>
</cp:coreProperties>
</file>